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355" r:id="rId2"/>
    <p:sldId id="286" r:id="rId3"/>
    <p:sldId id="287" r:id="rId4"/>
    <p:sldId id="303" r:id="rId5"/>
    <p:sldId id="416" r:id="rId6"/>
    <p:sldId id="402" r:id="rId7"/>
    <p:sldId id="284" r:id="rId8"/>
    <p:sldId id="290" r:id="rId9"/>
    <p:sldId id="291" r:id="rId10"/>
    <p:sldId id="292" r:id="rId11"/>
    <p:sldId id="395" r:id="rId12"/>
    <p:sldId id="293" r:id="rId13"/>
    <p:sldId id="403" r:id="rId14"/>
    <p:sldId id="381" r:id="rId15"/>
    <p:sldId id="304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7" r:id="rId29"/>
    <p:sldId id="399" r:id="rId30"/>
    <p:sldId id="398" r:id="rId31"/>
    <p:sldId id="400" r:id="rId32"/>
    <p:sldId id="420" r:id="rId33"/>
    <p:sldId id="421" r:id="rId34"/>
    <p:sldId id="350" r:id="rId35"/>
    <p:sldId id="362" r:id="rId36"/>
    <p:sldId id="361" r:id="rId37"/>
  </p:sldIdLst>
  <p:sldSz cx="9144000" cy="6858000" type="screen4x3"/>
  <p:notesSz cx="7315200" cy="96012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a Moya" initials="PM" lastIdx="18" clrIdx="0"/>
  <p:cmAuthor id="1" name="Veronica Binder" initials="VB" lastIdx="26" clrIdx="1"/>
  <p:cmAuthor id="2" name="Andrea Fernandez" initials="AF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C97"/>
    <a:srgbClr val="0091B2"/>
    <a:srgbClr val="EB0028"/>
    <a:srgbClr val="FF9900"/>
    <a:srgbClr val="4C4C4C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2" autoAdjust="0"/>
    <p:restoredTop sz="95196" autoAdjust="0"/>
  </p:normalViewPr>
  <p:slideViewPr>
    <p:cSldViewPr snapToGrid="0" snapToObjects="1">
      <p:cViewPr>
        <p:scale>
          <a:sx n="70" d="100"/>
          <a:sy n="70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69848" cy="698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3-09T15:54:15.039" idx="8">
    <p:pos x="3587" y="3457"/>
    <p:text>faltan las ciudades de patagonia aqui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35E54DF-4A73-6F46-A18E-F028887A4A18}" type="datetimeFigureOut">
              <a:rPr lang="es-ES" smtClean="0"/>
              <a:t>01/04/2015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59C30A1-B5CD-D041-A5D6-4016EF6FDF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60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EE069F4-9EA8-4D2B-982F-0C5F1C38F4FA}" type="datetimeFigureOut">
              <a:rPr lang="es-CL" smtClean="0"/>
              <a:t>01-04-2015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A617A50-B2B5-448E-8622-6B80ED04E47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320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2379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2379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3393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965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012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856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105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231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2310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4317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4317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H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7070122" y="103978"/>
            <a:ext cx="1974072" cy="205660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2" name="Marcador de posición de imagen 3"/>
          <p:cNvSpPr>
            <a:spLocks noGrp="1"/>
          </p:cNvSpPr>
          <p:nvPr>
            <p:ph type="pic" sz="quarter" idx="27"/>
          </p:nvPr>
        </p:nvSpPr>
        <p:spPr>
          <a:xfrm>
            <a:off x="4996561" y="103978"/>
            <a:ext cx="1974072" cy="205660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3" name="Marcador de posición de imagen 3"/>
          <p:cNvSpPr>
            <a:spLocks noGrp="1"/>
          </p:cNvSpPr>
          <p:nvPr>
            <p:ph type="pic" sz="quarter" idx="28"/>
          </p:nvPr>
        </p:nvSpPr>
        <p:spPr>
          <a:xfrm>
            <a:off x="2193791" y="103978"/>
            <a:ext cx="2703282" cy="205660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4" name="Marcador de posición de imagen 3"/>
          <p:cNvSpPr>
            <a:spLocks noGrp="1"/>
          </p:cNvSpPr>
          <p:nvPr>
            <p:ph type="pic" sz="quarter" idx="29"/>
          </p:nvPr>
        </p:nvSpPr>
        <p:spPr>
          <a:xfrm>
            <a:off x="120231" y="103978"/>
            <a:ext cx="1974072" cy="205660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5" name="Marcador de posición de imagen 3"/>
          <p:cNvSpPr>
            <a:spLocks noGrp="1"/>
          </p:cNvSpPr>
          <p:nvPr>
            <p:ph type="pic" sz="quarter" idx="30"/>
          </p:nvPr>
        </p:nvSpPr>
        <p:spPr>
          <a:xfrm>
            <a:off x="120231" y="3386758"/>
            <a:ext cx="2703282" cy="2046946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6" name="Marcador de posición de imagen 3"/>
          <p:cNvSpPr>
            <a:spLocks noGrp="1"/>
          </p:cNvSpPr>
          <p:nvPr>
            <p:ph type="pic" sz="quarter" idx="31"/>
          </p:nvPr>
        </p:nvSpPr>
        <p:spPr>
          <a:xfrm>
            <a:off x="2923001" y="4682010"/>
            <a:ext cx="1974072" cy="2098934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7" name="Marcador de posición de imagen 3"/>
          <p:cNvSpPr>
            <a:spLocks noGrp="1"/>
          </p:cNvSpPr>
          <p:nvPr>
            <p:ph type="pic" sz="quarter" idx="32"/>
          </p:nvPr>
        </p:nvSpPr>
        <p:spPr>
          <a:xfrm>
            <a:off x="120231" y="5533191"/>
            <a:ext cx="2703282" cy="1247753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8" name="Marcador de posición de imagen 3"/>
          <p:cNvSpPr>
            <a:spLocks noGrp="1"/>
          </p:cNvSpPr>
          <p:nvPr>
            <p:ph type="pic" sz="quarter" idx="33"/>
          </p:nvPr>
        </p:nvSpPr>
        <p:spPr>
          <a:xfrm>
            <a:off x="6340912" y="5087565"/>
            <a:ext cx="2703282" cy="169337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9" name="Marcador de posición de imagen 3"/>
          <p:cNvSpPr>
            <a:spLocks noGrp="1"/>
          </p:cNvSpPr>
          <p:nvPr>
            <p:ph type="pic" sz="quarter" idx="34"/>
          </p:nvPr>
        </p:nvSpPr>
        <p:spPr>
          <a:xfrm>
            <a:off x="6340912" y="3386758"/>
            <a:ext cx="2703282" cy="1596828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30" name="Marcador de posición de imagen 3"/>
          <p:cNvSpPr>
            <a:spLocks noGrp="1"/>
          </p:cNvSpPr>
          <p:nvPr>
            <p:ph type="pic" sz="quarter" idx="35"/>
          </p:nvPr>
        </p:nvSpPr>
        <p:spPr>
          <a:xfrm>
            <a:off x="2923001" y="3386757"/>
            <a:ext cx="3318424" cy="1195765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31" name="Marcador de posición de imagen 3"/>
          <p:cNvSpPr>
            <a:spLocks noGrp="1"/>
          </p:cNvSpPr>
          <p:nvPr>
            <p:ph type="pic" sz="quarter" idx="36"/>
          </p:nvPr>
        </p:nvSpPr>
        <p:spPr>
          <a:xfrm>
            <a:off x="4996561" y="4682010"/>
            <a:ext cx="1244864" cy="2098934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0147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0" y="2312988"/>
            <a:ext cx="1830388" cy="1830387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1806635" y="2312988"/>
            <a:ext cx="1852156" cy="1852155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3635038" y="2312988"/>
            <a:ext cx="1852156" cy="1852155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  <p:sp>
        <p:nvSpPr>
          <p:cNvPr id="12" name="Marcador de posición de imagen 8"/>
          <p:cNvSpPr>
            <a:spLocks noGrp="1"/>
          </p:cNvSpPr>
          <p:nvPr>
            <p:ph type="pic" sz="quarter" idx="13"/>
          </p:nvPr>
        </p:nvSpPr>
        <p:spPr>
          <a:xfrm>
            <a:off x="5463441" y="2312988"/>
            <a:ext cx="1852156" cy="1852155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  <p:sp>
        <p:nvSpPr>
          <p:cNvPr id="13" name="Marcador de posición de imagen 8"/>
          <p:cNvSpPr>
            <a:spLocks noGrp="1"/>
          </p:cNvSpPr>
          <p:nvPr>
            <p:ph type="pic" sz="quarter" idx="14"/>
          </p:nvPr>
        </p:nvSpPr>
        <p:spPr>
          <a:xfrm>
            <a:off x="7291844" y="2312988"/>
            <a:ext cx="1852156" cy="1852155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850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13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418" y="347142"/>
            <a:ext cx="7556500" cy="694406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5" y="1981200"/>
            <a:ext cx="7556500" cy="4144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995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55737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418" y="347142"/>
            <a:ext cx="7556500" cy="694406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8475" y="1981200"/>
            <a:ext cx="3702050" cy="4144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352925" y="1981200"/>
            <a:ext cx="3702050" cy="4144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298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34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418" y="347142"/>
            <a:ext cx="7556500" cy="694406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267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782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4682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Calibri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4979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H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6881412" y="129660"/>
            <a:ext cx="2132928" cy="2021065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5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4743634" y="129660"/>
            <a:ext cx="2038290" cy="3502608"/>
          </a:xfrm>
          <a:prstGeom prst="rect">
            <a:avLst/>
          </a:prstGeom>
        </p:spPr>
        <p:txBody>
          <a:bodyPr vert="horz"/>
          <a:lstStyle/>
          <a:p>
            <a:endParaRPr lang="es-ES" dirty="0"/>
          </a:p>
        </p:txBody>
      </p:sp>
      <p:sp>
        <p:nvSpPr>
          <p:cNvPr id="6" name="Marcador de posición de imagen 3"/>
          <p:cNvSpPr>
            <a:spLocks noGrp="1"/>
          </p:cNvSpPr>
          <p:nvPr>
            <p:ph type="pic" sz="quarter" idx="12"/>
          </p:nvPr>
        </p:nvSpPr>
        <p:spPr>
          <a:xfrm>
            <a:off x="2151148" y="129660"/>
            <a:ext cx="2492997" cy="2034103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129660" y="129660"/>
            <a:ext cx="1922000" cy="2034103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8" name="Marcador de posición de imagen 3"/>
          <p:cNvSpPr>
            <a:spLocks noGrp="1"/>
          </p:cNvSpPr>
          <p:nvPr>
            <p:ph type="pic" sz="quarter" idx="14" hasCustomPrompt="1"/>
          </p:nvPr>
        </p:nvSpPr>
        <p:spPr>
          <a:xfrm>
            <a:off x="129659" y="2268014"/>
            <a:ext cx="4514485" cy="2063768"/>
          </a:xfrm>
          <a:prstGeom prst="rect">
            <a:avLst/>
          </a:prstGeom>
        </p:spPr>
        <p:txBody>
          <a:bodyPr vert="horz"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15"/>
          </p:nvPr>
        </p:nvSpPr>
        <p:spPr>
          <a:xfrm>
            <a:off x="4743634" y="3731756"/>
            <a:ext cx="4270706" cy="2996583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10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129659" y="4431270"/>
            <a:ext cx="2578713" cy="2297069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11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2807860" y="4431270"/>
            <a:ext cx="1836285" cy="2297069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6881412" y="2250214"/>
            <a:ext cx="2132928" cy="1382054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697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418" y="347142"/>
            <a:ext cx="7556500" cy="694406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8475" y="1981200"/>
            <a:ext cx="7556500" cy="414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00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2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/>
          <p:cNvGrpSpPr/>
          <p:nvPr userDrawn="1"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6" name="Rectángulo 15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  <p:sp>
        <p:nvSpPr>
          <p:cNvPr id="22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0" y="0"/>
            <a:ext cx="2563866" cy="2861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3" name="Marcador de posición de imagen 2"/>
          <p:cNvSpPr>
            <a:spLocks noGrp="1"/>
          </p:cNvSpPr>
          <p:nvPr>
            <p:ph type="pic" idx="10"/>
          </p:nvPr>
        </p:nvSpPr>
        <p:spPr>
          <a:xfrm>
            <a:off x="2552257" y="0"/>
            <a:ext cx="2563866" cy="2861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4" name="Marcador de posición de imagen 2"/>
          <p:cNvSpPr>
            <a:spLocks noGrp="1"/>
          </p:cNvSpPr>
          <p:nvPr>
            <p:ph type="pic" idx="11"/>
          </p:nvPr>
        </p:nvSpPr>
        <p:spPr>
          <a:xfrm>
            <a:off x="5108564" y="0"/>
            <a:ext cx="4035436" cy="2861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5" name="Marcador de posición de imagen 2"/>
          <p:cNvSpPr>
            <a:spLocks noGrp="1"/>
          </p:cNvSpPr>
          <p:nvPr>
            <p:ph type="pic" idx="12"/>
          </p:nvPr>
        </p:nvSpPr>
        <p:spPr>
          <a:xfrm>
            <a:off x="0" y="3899181"/>
            <a:ext cx="2816333" cy="295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6" name="Marcador de posición de imagen 2"/>
          <p:cNvSpPr>
            <a:spLocks noGrp="1"/>
          </p:cNvSpPr>
          <p:nvPr>
            <p:ph type="pic" idx="13"/>
          </p:nvPr>
        </p:nvSpPr>
        <p:spPr>
          <a:xfrm>
            <a:off x="2808395" y="3899181"/>
            <a:ext cx="1979505" cy="295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7" name="Marcador de posición de imagen 2"/>
          <p:cNvSpPr>
            <a:spLocks noGrp="1"/>
          </p:cNvSpPr>
          <p:nvPr>
            <p:ph type="pic" idx="14"/>
          </p:nvPr>
        </p:nvSpPr>
        <p:spPr>
          <a:xfrm>
            <a:off x="4779962" y="2853564"/>
            <a:ext cx="1788806" cy="2303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8" name="Marcador de posición de imagen 2"/>
          <p:cNvSpPr>
            <a:spLocks noGrp="1"/>
          </p:cNvSpPr>
          <p:nvPr>
            <p:ph type="pic" idx="15"/>
          </p:nvPr>
        </p:nvSpPr>
        <p:spPr>
          <a:xfrm>
            <a:off x="6560830" y="2853564"/>
            <a:ext cx="2583170" cy="2303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9" name="Marcador de posición de imagen 2"/>
          <p:cNvSpPr>
            <a:spLocks noGrp="1"/>
          </p:cNvSpPr>
          <p:nvPr>
            <p:ph type="pic" idx="16"/>
          </p:nvPr>
        </p:nvSpPr>
        <p:spPr>
          <a:xfrm>
            <a:off x="4779961" y="5149355"/>
            <a:ext cx="2325465" cy="1708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0" name="Marcador de posición de imagen 2"/>
          <p:cNvSpPr>
            <a:spLocks noGrp="1"/>
          </p:cNvSpPr>
          <p:nvPr>
            <p:ph type="pic" idx="17"/>
          </p:nvPr>
        </p:nvSpPr>
        <p:spPr>
          <a:xfrm>
            <a:off x="7098245" y="5149355"/>
            <a:ext cx="2045755" cy="1708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3" name="Título 1"/>
          <p:cNvSpPr>
            <a:spLocks noGrp="1"/>
          </p:cNvSpPr>
          <p:nvPr>
            <p:ph type="title"/>
          </p:nvPr>
        </p:nvSpPr>
        <p:spPr>
          <a:xfrm>
            <a:off x="933284" y="3197303"/>
            <a:ext cx="385461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FF9900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4" name="Marcador de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270938" y="2800369"/>
            <a:ext cx="769938" cy="10156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6600" b="1" i="0">
                <a:solidFill>
                  <a:srgbClr val="FF99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5pPr>
          </a:lstStyle>
          <a:p>
            <a:pPr lvl="0"/>
            <a:r>
              <a:rPr lang="es-ES" dirty="0" smtClean="0"/>
              <a:t>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825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 que visitar Ch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27"/>
          <p:cNvSpPr>
            <a:spLocks noChangeArrowheads="1"/>
          </p:cNvSpPr>
          <p:nvPr userDrawn="1"/>
        </p:nvSpPr>
        <p:spPr bwMode="auto">
          <a:xfrm>
            <a:off x="0" y="1093542"/>
            <a:ext cx="9144000" cy="1608004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0" y="2702182"/>
            <a:ext cx="9144000" cy="41558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940843" y="320731"/>
            <a:ext cx="75565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1" i="1">
                <a:solidFill>
                  <a:srgbClr val="0091B2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70938" y="-76203"/>
            <a:ext cx="769938" cy="10156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6600" b="1" i="0">
                <a:solidFill>
                  <a:srgbClr val="FF99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5pPr>
          </a:lstStyle>
          <a:p>
            <a:pPr lvl="0"/>
            <a:r>
              <a:rPr lang="es-ES" dirty="0" smtClean="0"/>
              <a:t>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1376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 QUE VISITAR CH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940843" y="320731"/>
            <a:ext cx="75565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1" i="1">
                <a:solidFill>
                  <a:srgbClr val="0091B2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10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70938" y="-76203"/>
            <a:ext cx="769938" cy="10156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6600" b="1" i="0">
                <a:solidFill>
                  <a:srgbClr val="FF99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5pPr>
          </a:lstStyle>
          <a:p>
            <a:pPr lvl="0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idx="16"/>
          </p:nvPr>
        </p:nvSpPr>
        <p:spPr>
          <a:xfrm>
            <a:off x="-1" y="1093542"/>
            <a:ext cx="6807201" cy="576445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3" name="Rectángulo 27"/>
          <p:cNvSpPr>
            <a:spLocks noChangeArrowheads="1"/>
          </p:cNvSpPr>
          <p:nvPr userDrawn="1"/>
        </p:nvSpPr>
        <p:spPr bwMode="auto">
          <a:xfrm rot="5400000">
            <a:off x="5093371" y="2807371"/>
            <a:ext cx="5764458" cy="2336800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28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CH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940843" y="320731"/>
            <a:ext cx="75565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1" i="1">
                <a:solidFill>
                  <a:srgbClr val="0091B2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70938" y="-76203"/>
            <a:ext cx="769938" cy="10156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6600" b="1" i="0">
                <a:solidFill>
                  <a:srgbClr val="FF99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5pPr>
          </a:lstStyle>
          <a:p>
            <a:pPr lvl="0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6" name="Rectángulo 27"/>
          <p:cNvSpPr>
            <a:spLocks noChangeArrowheads="1"/>
          </p:cNvSpPr>
          <p:nvPr userDrawn="1"/>
        </p:nvSpPr>
        <p:spPr bwMode="auto">
          <a:xfrm>
            <a:off x="0" y="1093542"/>
            <a:ext cx="3673406" cy="5764458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2"/>
          <p:cNvSpPr>
            <a:spLocks noGrp="1"/>
          </p:cNvSpPr>
          <p:nvPr>
            <p:ph type="pic" idx="16"/>
          </p:nvPr>
        </p:nvSpPr>
        <p:spPr>
          <a:xfrm>
            <a:off x="3673406" y="1104614"/>
            <a:ext cx="2772118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8" name="Marcador de posición de imagen 2"/>
          <p:cNvSpPr>
            <a:spLocks noGrp="1"/>
          </p:cNvSpPr>
          <p:nvPr>
            <p:ph type="pic" idx="17"/>
          </p:nvPr>
        </p:nvSpPr>
        <p:spPr>
          <a:xfrm>
            <a:off x="3673406" y="3466880"/>
            <a:ext cx="2772118" cy="33911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9" name="Marcador de posición de imagen 2"/>
          <p:cNvSpPr>
            <a:spLocks noGrp="1"/>
          </p:cNvSpPr>
          <p:nvPr>
            <p:ph type="pic" idx="18"/>
          </p:nvPr>
        </p:nvSpPr>
        <p:spPr>
          <a:xfrm>
            <a:off x="6438096" y="2490360"/>
            <a:ext cx="2705903" cy="22407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idx="19"/>
          </p:nvPr>
        </p:nvSpPr>
        <p:spPr>
          <a:xfrm>
            <a:off x="6438096" y="1104614"/>
            <a:ext cx="2705903" cy="13931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idx="20"/>
          </p:nvPr>
        </p:nvSpPr>
        <p:spPr>
          <a:xfrm>
            <a:off x="6438096" y="4721613"/>
            <a:ext cx="2705903" cy="21363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4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CIUDAD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-20331" y="0"/>
            <a:ext cx="5510327" cy="68580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43" name="Rectángulo 42"/>
          <p:cNvSpPr/>
          <p:nvPr userDrawn="1"/>
        </p:nvSpPr>
        <p:spPr bwMode="auto">
          <a:xfrm>
            <a:off x="2759418" y="5152922"/>
            <a:ext cx="6386866" cy="1452685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7" name="Marcador de posición de imagen 2"/>
          <p:cNvSpPr>
            <a:spLocks noGrp="1"/>
          </p:cNvSpPr>
          <p:nvPr>
            <p:ph type="pic" idx="10"/>
          </p:nvPr>
        </p:nvSpPr>
        <p:spPr>
          <a:xfrm>
            <a:off x="2859925" y="5238349"/>
            <a:ext cx="1535041" cy="1281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5" name="Marcador de posición de imagen 2"/>
          <p:cNvSpPr>
            <a:spLocks noGrp="1"/>
          </p:cNvSpPr>
          <p:nvPr>
            <p:ph type="pic" idx="11"/>
          </p:nvPr>
        </p:nvSpPr>
        <p:spPr>
          <a:xfrm>
            <a:off x="4443698" y="5238349"/>
            <a:ext cx="1535041" cy="1281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6" name="Marcador de posición de imagen 2"/>
          <p:cNvSpPr>
            <a:spLocks noGrp="1"/>
          </p:cNvSpPr>
          <p:nvPr>
            <p:ph type="pic" idx="12"/>
          </p:nvPr>
        </p:nvSpPr>
        <p:spPr>
          <a:xfrm>
            <a:off x="6027471" y="5238349"/>
            <a:ext cx="1535041" cy="1281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7" name="Marcador de posición de imagen 2"/>
          <p:cNvSpPr>
            <a:spLocks noGrp="1"/>
          </p:cNvSpPr>
          <p:nvPr>
            <p:ph type="pic" idx="13"/>
          </p:nvPr>
        </p:nvSpPr>
        <p:spPr>
          <a:xfrm>
            <a:off x="7611243" y="5238349"/>
            <a:ext cx="1535041" cy="1281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3" name="Título 1"/>
          <p:cNvSpPr txBox="1">
            <a:spLocks/>
          </p:cNvSpPr>
          <p:nvPr userDrawn="1"/>
        </p:nvSpPr>
        <p:spPr bwMode="auto">
          <a:xfrm>
            <a:off x="371835" y="232997"/>
            <a:ext cx="4976179" cy="4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_tradnl" sz="3200" b="1" i="0" baseline="0" dirty="0" smtClean="0">
                <a:solidFill>
                  <a:schemeClr val="bg1"/>
                </a:solidFill>
              </a:rPr>
              <a:t>Clic para editar título</a:t>
            </a:r>
            <a:endParaRPr lang="es-ES" sz="3200" b="1" i="0" baseline="0" dirty="0">
              <a:solidFill>
                <a:schemeClr val="bg1"/>
              </a:solidFill>
            </a:endParaRPr>
          </a:p>
        </p:txBody>
      </p:sp>
      <p:sp>
        <p:nvSpPr>
          <p:cNvPr id="11" name="Marcador de contenido 40"/>
          <p:cNvSpPr>
            <a:spLocks noGrp="1"/>
          </p:cNvSpPr>
          <p:nvPr>
            <p:ph sz="quarter" idx="14" hasCustomPrompt="1"/>
          </p:nvPr>
        </p:nvSpPr>
        <p:spPr>
          <a:xfrm>
            <a:off x="5765800" y="1214000"/>
            <a:ext cx="3124200" cy="36639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180000" marR="0" indent="-1800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  <a:tabLst/>
              <a:defRPr sz="1600" b="1" i="0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/>
              <a:buChar char="•"/>
              <a:defRPr sz="1600" b="1" i="0">
                <a:solidFill>
                  <a:schemeClr val="accent5">
                    <a:lumMod val="75000"/>
                  </a:schemeClr>
                </a:solidFill>
              </a:defRPr>
            </a:lvl2pPr>
            <a:lvl3pPr marL="180000" indent="-180000">
              <a:lnSpc>
                <a:spcPct val="10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Lucida Grande"/>
              <a:buNone/>
              <a:defRPr sz="1600" b="0" i="0" baseline="0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s-ES_tradnl" dirty="0" smtClean="0"/>
              <a:t>Texto </a:t>
            </a:r>
            <a:r>
              <a:rPr lang="es-ES_tradnl" dirty="0" err="1" smtClean="0"/>
              <a:t>tips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16770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AESTRUCTURA CIU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2"/>
          <p:cNvSpPr>
            <a:spLocks noGrp="1"/>
          </p:cNvSpPr>
          <p:nvPr>
            <p:ph type="pic" idx="10"/>
          </p:nvPr>
        </p:nvSpPr>
        <p:spPr>
          <a:xfrm>
            <a:off x="2202052" y="2359017"/>
            <a:ext cx="3287944" cy="21399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idx="15"/>
          </p:nvPr>
        </p:nvSpPr>
        <p:spPr>
          <a:xfrm>
            <a:off x="0" y="2359017"/>
            <a:ext cx="2214752" cy="21399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4" name="Marcador de posición de imagen 2"/>
          <p:cNvSpPr>
            <a:spLocks noGrp="1"/>
          </p:cNvSpPr>
          <p:nvPr>
            <p:ph type="pic" idx="16"/>
          </p:nvPr>
        </p:nvSpPr>
        <p:spPr>
          <a:xfrm>
            <a:off x="0" y="0"/>
            <a:ext cx="2772118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5" name="Marcador de posición de imagen 2"/>
          <p:cNvSpPr>
            <a:spLocks noGrp="1"/>
          </p:cNvSpPr>
          <p:nvPr>
            <p:ph type="pic" idx="17"/>
          </p:nvPr>
        </p:nvSpPr>
        <p:spPr>
          <a:xfrm>
            <a:off x="2759418" y="0"/>
            <a:ext cx="2730578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6" name="Marcador de posición de imagen 2"/>
          <p:cNvSpPr>
            <a:spLocks noGrp="1"/>
          </p:cNvSpPr>
          <p:nvPr>
            <p:ph type="pic" idx="18"/>
          </p:nvPr>
        </p:nvSpPr>
        <p:spPr>
          <a:xfrm>
            <a:off x="3654576" y="4486283"/>
            <a:ext cx="1835420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7" name="Marcador de posición de imagen 2"/>
          <p:cNvSpPr>
            <a:spLocks noGrp="1"/>
          </p:cNvSpPr>
          <p:nvPr>
            <p:ph type="pic" idx="19"/>
          </p:nvPr>
        </p:nvSpPr>
        <p:spPr>
          <a:xfrm>
            <a:off x="1728180" y="4486283"/>
            <a:ext cx="1939096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9" name="Marcador de posición de imagen 2"/>
          <p:cNvSpPr>
            <a:spLocks noGrp="1"/>
          </p:cNvSpPr>
          <p:nvPr>
            <p:ph type="pic" idx="20"/>
          </p:nvPr>
        </p:nvSpPr>
        <p:spPr>
          <a:xfrm>
            <a:off x="0" y="4486283"/>
            <a:ext cx="1740880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0" name="Título 1"/>
          <p:cNvSpPr>
            <a:spLocks noGrp="1"/>
          </p:cNvSpPr>
          <p:nvPr>
            <p:ph type="title" hasCustomPrompt="1"/>
          </p:nvPr>
        </p:nvSpPr>
        <p:spPr>
          <a:xfrm>
            <a:off x="6383823" y="403151"/>
            <a:ext cx="7556500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defRPr sz="1800" b="1" i="0" baseline="0">
                <a:solidFill>
                  <a:srgbClr val="004C97"/>
                </a:solidFill>
              </a:defRPr>
            </a:lvl1pPr>
          </a:lstStyle>
          <a:p>
            <a:r>
              <a:rPr lang="es-ES_tradnl" dirty="0" smtClean="0"/>
              <a:t>Infraestructura</a:t>
            </a:r>
            <a:br>
              <a:rPr lang="es-ES_tradnl" dirty="0" smtClean="0"/>
            </a:br>
            <a:r>
              <a:rPr lang="es-ES_tradnl" dirty="0" smtClean="0"/>
              <a:t>San Pedro de Atacama</a:t>
            </a:r>
            <a:endParaRPr lang="es-ES" dirty="0"/>
          </a:p>
        </p:txBody>
      </p:sp>
      <p:sp>
        <p:nvSpPr>
          <p:cNvPr id="13" name="Marcador de contenido 40"/>
          <p:cNvSpPr>
            <a:spLocks noGrp="1"/>
          </p:cNvSpPr>
          <p:nvPr>
            <p:ph sz="quarter" idx="14" hasCustomPrompt="1"/>
          </p:nvPr>
        </p:nvSpPr>
        <p:spPr>
          <a:xfrm>
            <a:off x="5765800" y="1214000"/>
            <a:ext cx="3124200" cy="36639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180000" marR="0" indent="-1800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  <a:tabLst/>
              <a:defRPr sz="1600" b="1" i="0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/>
              <a:buChar char="•"/>
              <a:defRPr sz="1600" b="1" i="0">
                <a:solidFill>
                  <a:schemeClr val="accent5">
                    <a:lumMod val="75000"/>
                  </a:schemeClr>
                </a:solidFill>
              </a:defRPr>
            </a:lvl2pPr>
            <a:lvl3pPr marL="180000" indent="-180000">
              <a:lnSpc>
                <a:spcPct val="10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Lucida Grande"/>
              <a:buNone/>
              <a:defRPr sz="1600" b="0" i="0" baseline="0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s-ES_tradnl" dirty="0" smtClean="0"/>
              <a:t>Texto </a:t>
            </a:r>
            <a:r>
              <a:rPr lang="es-ES_tradnl" dirty="0" err="1" smtClean="0"/>
              <a:t>tips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87044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ovalada 3"/>
          <p:cNvSpPr/>
          <p:nvPr userDrawn="1"/>
        </p:nvSpPr>
        <p:spPr bwMode="auto">
          <a:xfrm rot="15120000">
            <a:off x="2365363" y="4281417"/>
            <a:ext cx="447218" cy="454455"/>
          </a:xfrm>
          <a:prstGeom prst="wedgeEllipseCallou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EB0028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333" y="4349097"/>
            <a:ext cx="250736" cy="296925"/>
          </a:xfrm>
          <a:prstGeom prst="rect">
            <a:avLst/>
          </a:prstGeom>
        </p:spPr>
      </p:pic>
      <p:sp>
        <p:nvSpPr>
          <p:cNvPr id="6" name="Título 8"/>
          <p:cNvSpPr txBox="1">
            <a:spLocks/>
          </p:cNvSpPr>
          <p:nvPr userDrawn="1"/>
        </p:nvSpPr>
        <p:spPr>
          <a:xfrm>
            <a:off x="3038930" y="4359935"/>
            <a:ext cx="2760177" cy="553998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dirty="0" smtClean="0">
                <a:solidFill>
                  <a:schemeClr val="accent3"/>
                </a:solidFill>
              </a:rPr>
              <a:t>Video recomendado </a:t>
            </a:r>
          </a:p>
          <a:p>
            <a:r>
              <a:rPr lang="es-ES" sz="1400" dirty="0" smtClean="0">
                <a:solidFill>
                  <a:schemeClr val="accent3"/>
                </a:solidFill>
              </a:rPr>
              <a:t>Islas Oceánicas</a:t>
            </a:r>
          </a:p>
          <a:p>
            <a:r>
              <a:rPr lang="es-ES" sz="1400" dirty="0" smtClean="0">
                <a:solidFill>
                  <a:schemeClr val="accent3"/>
                </a:solidFill>
              </a:rPr>
              <a:t>Chile</a:t>
            </a:r>
            <a:endParaRPr lang="es-ES" sz="1400" dirty="0">
              <a:solidFill>
                <a:schemeClr val="accent3"/>
              </a:solidFill>
            </a:endParaRPr>
          </a:p>
        </p:txBody>
      </p:sp>
      <p:grpSp>
        <p:nvGrpSpPr>
          <p:cNvPr id="7" name="Agrupar 6"/>
          <p:cNvGrpSpPr/>
          <p:nvPr userDrawn="1"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8" name="Rectángulo 7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32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0" r:id="rId2"/>
    <p:sldLayoutId id="2147483675" r:id="rId3"/>
    <p:sldLayoutId id="2147483672" r:id="rId4"/>
    <p:sldLayoutId id="2147483679" r:id="rId5"/>
    <p:sldLayoutId id="2147483678" r:id="rId6"/>
    <p:sldLayoutId id="2147483673" r:id="rId7"/>
    <p:sldLayoutId id="2147483674" r:id="rId8"/>
    <p:sldLayoutId id="2147483681" r:id="rId9"/>
    <p:sldLayoutId id="2147483676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+mj-lt"/>
          <a:ea typeface="+mj-ea"/>
          <a:cs typeface="+mj-cs"/>
          <a:sym typeface="Calibri" charset="0"/>
        </a:defRPr>
      </a:lvl1pPr>
      <a:lvl2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2pPr>
      <a:lvl3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3pPr>
      <a:lvl4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4pPr>
      <a:lvl5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5pPr>
      <a:lvl6pPr marL="1371600" indent="-914400" algn="l" rtl="0" fontAlgn="base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6pPr>
      <a:lvl7pPr marL="1828800" indent="-914400" algn="l" rtl="0" fontAlgn="base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7pPr>
      <a:lvl8pPr marL="2286000" indent="-914400" algn="l" rtl="0" fontAlgn="base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8pPr>
      <a:lvl9pPr marL="2743200" indent="-914400" algn="l" rtl="0" fontAlgn="base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 sz="2000"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5pPr>
      <a:lvl6pPr marL="1600200" indent="-228600" algn="l" rtl="0" fontAlgn="base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6pPr>
      <a:lvl7pPr marL="2057400" indent="-228600" algn="l" rtl="0" fontAlgn="base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7pPr>
      <a:lvl8pPr marL="2514600" indent="-228600" algn="l" rtl="0" fontAlgn="base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8pPr>
      <a:lvl9pPr marL="2971800" indent="-228600" algn="l" rtl="0" fontAlgn="base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em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emf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em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7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emf"/><Relationship Id="rId5" Type="http://schemas.openxmlformats.org/officeDocument/2006/relationships/image" Target="../media/image1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09.emf"/><Relationship Id="rId4" Type="http://schemas.openxmlformats.org/officeDocument/2006/relationships/image" Target="../media/image10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19.emf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emf"/><Relationship Id="rId11" Type="http://schemas.openxmlformats.org/officeDocument/2006/relationships/image" Target="../media/image17.png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2.emf"/><Relationship Id="rId4" Type="http://schemas.openxmlformats.org/officeDocument/2006/relationships/image" Target="../media/image1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calidadturistica.cl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esustentable.travel/" TargetMode="External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hyperlink" Target="https://www.youtube.com/watch?v=Wq7k_VaV8zk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4.png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5.jpe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emf"/><Relationship Id="rId5" Type="http://schemas.openxmlformats.org/officeDocument/2006/relationships/image" Target="../media/image167.emf"/><Relationship Id="rId4" Type="http://schemas.openxmlformats.org/officeDocument/2006/relationships/image" Target="../media/image16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emf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1.emf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antiago con torre CC1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83" y="74701"/>
            <a:ext cx="8955925" cy="6698020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4281080" y="560476"/>
            <a:ext cx="973114" cy="901910"/>
            <a:chOff x="6886353" y="134708"/>
            <a:chExt cx="671429" cy="622300"/>
          </a:xfrm>
        </p:grpSpPr>
        <p:sp>
          <p:nvSpPr>
            <p:cNvPr id="4" name="Rectángulo 3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  <p:pic>
        <p:nvPicPr>
          <p:cNvPr id="6" name="Imagen 5" descr="TRAMAFINAL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1"/>
          <a:stretch/>
        </p:blipFill>
        <p:spPr>
          <a:xfrm flipH="1" flipV="1">
            <a:off x="3280650" y="4454308"/>
            <a:ext cx="5775158" cy="24036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 bwMode="auto">
          <a:xfrm>
            <a:off x="99883" y="560476"/>
            <a:ext cx="4224114" cy="90191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" name="CuadroTexto 6"/>
          <p:cNvSpPr txBox="1">
            <a:spLocks noChangeArrowheads="1"/>
          </p:cNvSpPr>
          <p:nvPr/>
        </p:nvSpPr>
        <p:spPr bwMode="auto">
          <a:xfrm>
            <a:off x="239874" y="670965"/>
            <a:ext cx="41503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CL" sz="1800" b="1" dirty="0">
                <a:solidFill>
                  <a:schemeClr val="accent3"/>
                </a:solidFill>
                <a:latin typeface="Calibri" charset="0"/>
                <a:cs typeface="Calibri" charset="0"/>
              </a:rPr>
              <a:t>Chile, </a:t>
            </a:r>
            <a:endParaRPr lang="es-CL" sz="1800" b="1" dirty="0" smtClean="0">
              <a:solidFill>
                <a:schemeClr val="accent3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s-CL" sz="1800" b="1" dirty="0" smtClean="0">
                <a:solidFill>
                  <a:schemeClr val="accent3"/>
                </a:solidFill>
                <a:latin typeface="Calibri" charset="0"/>
                <a:cs typeface="Calibri" charset="0"/>
              </a:rPr>
              <a:t>destino </a:t>
            </a:r>
            <a:r>
              <a:rPr lang="es-CL" sz="1800" b="1" dirty="0">
                <a:solidFill>
                  <a:schemeClr val="accent3"/>
                </a:solidFill>
                <a:latin typeface="Calibri" charset="0"/>
                <a:cs typeface="Calibri" charset="0"/>
              </a:rPr>
              <a:t>ideal para Turismo de Reuniones </a:t>
            </a:r>
            <a:endParaRPr lang="es-ES" sz="1800" b="1" i="1" dirty="0">
              <a:solidFill>
                <a:schemeClr val="accent3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\\192.168.1.151\marketing\MARKETING\8. COMUNICACIONES\presentaciones\reuniones\Tips\TIPS reuniones-1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7056" y="1170292"/>
            <a:ext cx="2947988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4C97"/>
                </a:solidFill>
              </a:rPr>
              <a:t>Destino </a:t>
            </a:r>
            <a:r>
              <a:rPr lang="es-ES" dirty="0">
                <a:solidFill>
                  <a:srgbClr val="004C97"/>
                </a:solidFill>
              </a:rPr>
              <a:t>R</a:t>
            </a:r>
            <a:r>
              <a:rPr lang="es-ES" dirty="0" smtClean="0">
                <a:solidFill>
                  <a:srgbClr val="004C97"/>
                </a:solidFill>
              </a:rPr>
              <a:t>econocido Internacionalmente</a:t>
            </a:r>
            <a:endParaRPr lang="es-ES" dirty="0">
              <a:solidFill>
                <a:srgbClr val="004C97"/>
              </a:solidFill>
            </a:endParaRPr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6000" b="1" dirty="0" smtClean="0">
                <a:solidFill>
                  <a:srgbClr val="004C97"/>
                </a:solidFill>
                <a:latin typeface="Chilena" charset="0"/>
                <a:cs typeface="Chilena" charset="0"/>
              </a:rPr>
              <a:t>4</a:t>
            </a:r>
            <a:endParaRPr lang="es-ES" sz="6000" b="1" dirty="0">
              <a:solidFill>
                <a:srgbClr val="004C97"/>
              </a:solidFill>
              <a:latin typeface="Chilena" charset="0"/>
              <a:cs typeface="Chilena" charset="0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22" name="Rectángulo 21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004C97"/>
            </a:solidFill>
          </p:spPr>
        </p:pic>
      </p:grpSp>
      <p:cxnSp>
        <p:nvCxnSpPr>
          <p:cNvPr id="13" name="Conector recto 36"/>
          <p:cNvCxnSpPr/>
          <p:nvPr/>
        </p:nvCxnSpPr>
        <p:spPr bwMode="auto">
          <a:xfrm flipV="1">
            <a:off x="2607783" y="1345026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ector recto 36"/>
          <p:cNvCxnSpPr/>
          <p:nvPr/>
        </p:nvCxnSpPr>
        <p:spPr bwMode="auto">
          <a:xfrm flipV="1">
            <a:off x="4653692" y="1345026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ector recto 36"/>
          <p:cNvCxnSpPr/>
          <p:nvPr/>
        </p:nvCxnSpPr>
        <p:spPr bwMode="auto">
          <a:xfrm flipV="1">
            <a:off x="7106681" y="1345026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074" name="Picture 2" descr="C:\Users\Veronica Binder\Desktop\Tips\TIPS reuniones-0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664" y="1170292"/>
            <a:ext cx="2243137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eronica Binder\Desktop\Tips\TIPS reuniones-1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200" y="1138651"/>
            <a:ext cx="1728787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eronica Binder\Desktop\Tips\TIPS reuniones-1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7810" y="1184903"/>
            <a:ext cx="1639888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3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Veronica Binder\Desktop\globitos\globos info-0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349" y="757008"/>
            <a:ext cx="2785637" cy="212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kern="1200" dirty="0">
                <a:solidFill>
                  <a:srgbClr val="FF9900"/>
                </a:solidFill>
                <a:ea typeface="Lucida Grande"/>
                <a:cs typeface="Calibri"/>
              </a:rPr>
              <a:t>Cultura y Patrimonio</a:t>
            </a:r>
            <a:endParaRPr lang="es-ES" dirty="0">
              <a:solidFill>
                <a:srgbClr val="004C97"/>
              </a:solidFill>
            </a:endParaRPr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0"/>
              </a:spcBef>
              <a:buClr>
                <a:srgbClr val="FFA300"/>
              </a:buClr>
              <a:buSzPct val="75000"/>
            </a:pPr>
            <a:r>
              <a:rPr lang="es-ES" sz="6600" b="1" dirty="0" smtClean="0">
                <a:solidFill>
                  <a:srgbClr val="FF9900"/>
                </a:solidFill>
                <a:latin typeface="+mn-lt"/>
                <a:ea typeface="+mn-ea"/>
                <a:cs typeface="+mn-cs"/>
                <a:sym typeface="Calibri" charset="0"/>
              </a:rPr>
              <a:t>5</a:t>
            </a:r>
            <a:endParaRPr lang="es-ES" sz="6600" b="1" dirty="0">
              <a:solidFill>
                <a:srgbClr val="FF9900"/>
              </a:solidFill>
              <a:latin typeface="+mn-lt"/>
              <a:ea typeface="+mn-ea"/>
              <a:cs typeface="+mn-cs"/>
              <a:sym typeface="Calibri" charset="0"/>
            </a:endParaRPr>
          </a:p>
        </p:txBody>
      </p:sp>
      <p:cxnSp>
        <p:nvCxnSpPr>
          <p:cNvPr id="18" name="Conector recto 17"/>
          <p:cNvCxnSpPr/>
          <p:nvPr/>
        </p:nvCxnSpPr>
        <p:spPr bwMode="auto">
          <a:xfrm flipV="1">
            <a:off x="2142018" y="1341759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ector recto 13"/>
          <p:cNvCxnSpPr/>
          <p:nvPr/>
        </p:nvCxnSpPr>
        <p:spPr bwMode="auto">
          <a:xfrm flipV="1">
            <a:off x="4683026" y="1317851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ector recto 19"/>
          <p:cNvCxnSpPr/>
          <p:nvPr/>
        </p:nvCxnSpPr>
        <p:spPr bwMode="auto">
          <a:xfrm flipV="1">
            <a:off x="6679088" y="1330187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3" name="Agrupar 24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5" name="Rectángulo 25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6" name="Imagen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FF9900"/>
            </a:solidFill>
          </p:spPr>
        </p:pic>
      </p:grpSp>
      <p:pic>
        <p:nvPicPr>
          <p:cNvPr id="11266" name="Picture 2" descr="\\192.168.1.151\marketing\MARKETING\8. COMUNICACIONES\presentaciones\reuniones\Tips\TIPS reuniones-1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610" y="1389394"/>
            <a:ext cx="2365375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192.168.1.151\marketing\MARKETING\8. COMUNICACIONES\presentaciones\reuniones\Tips\TIPS reuniones-1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613" y="1317851"/>
            <a:ext cx="2159860" cy="11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Veronica Binder\Desktop\Tips\TIPS reuniones-0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297" y="1151538"/>
            <a:ext cx="1728788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663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70938" y="48563"/>
            <a:ext cx="769938" cy="92333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charset="0"/>
            </a:pPr>
            <a:r>
              <a:rPr lang="es-ES" sz="6000" kern="1200" dirty="0" smtClean="0">
                <a:solidFill>
                  <a:srgbClr val="EB0028"/>
                </a:solidFill>
                <a:latin typeface="Chilena" charset="0"/>
                <a:ea typeface="SimSun" charset="0"/>
                <a:cs typeface="Chilena" charset="0"/>
              </a:rPr>
              <a:t>6</a:t>
            </a:r>
            <a:endParaRPr lang="es-ES" sz="6000" kern="1200" dirty="0">
              <a:solidFill>
                <a:srgbClr val="EB0028"/>
              </a:solidFill>
              <a:latin typeface="Chilena" charset="0"/>
              <a:ea typeface="SimSun" charset="0"/>
              <a:cs typeface="Chilena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3074" y="279396"/>
            <a:ext cx="5088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i="1" dirty="0">
                <a:solidFill>
                  <a:srgbClr val="EB0028"/>
                </a:solidFill>
                <a:latin typeface="Calibri"/>
                <a:cs typeface="Calibri"/>
              </a:rPr>
              <a:t>Paisajes </a:t>
            </a:r>
            <a:r>
              <a:rPr lang="es-ES" sz="2400" b="1" i="1" dirty="0" smtClean="0">
                <a:solidFill>
                  <a:srgbClr val="EB0028"/>
                </a:solidFill>
                <a:latin typeface="Calibri"/>
                <a:cs typeface="Calibri"/>
              </a:rPr>
              <a:t>Sorprendentes</a:t>
            </a:r>
            <a:endParaRPr lang="es-ES" sz="2400" b="1" i="1" dirty="0">
              <a:solidFill>
                <a:srgbClr val="EB0028"/>
              </a:solidFill>
              <a:latin typeface="Calibri"/>
              <a:cs typeface="Calibri"/>
            </a:endParaRPr>
          </a:p>
        </p:txBody>
      </p:sp>
      <p:pic>
        <p:nvPicPr>
          <p:cNvPr id="12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119" y="2596739"/>
            <a:ext cx="1762297" cy="1140310"/>
          </a:xfrm>
          <a:prstGeom prst="rect">
            <a:avLst/>
          </a:prstGeom>
        </p:spPr>
      </p:pic>
      <p:pic>
        <p:nvPicPr>
          <p:cNvPr id="13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447" y="5624752"/>
            <a:ext cx="1147991" cy="1147991"/>
          </a:xfrm>
          <a:prstGeom prst="rect">
            <a:avLst/>
          </a:prstGeom>
        </p:spPr>
      </p:pic>
      <p:cxnSp>
        <p:nvCxnSpPr>
          <p:cNvPr id="15" name="Conector recto 17"/>
          <p:cNvCxnSpPr/>
          <p:nvPr/>
        </p:nvCxnSpPr>
        <p:spPr bwMode="auto">
          <a:xfrm>
            <a:off x="7269241" y="4002041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ector recto 17"/>
          <p:cNvCxnSpPr/>
          <p:nvPr/>
        </p:nvCxnSpPr>
        <p:spPr bwMode="auto">
          <a:xfrm>
            <a:off x="7269239" y="5476320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2 Marcador de posición de imagen"/>
          <p:cNvPicPr>
            <a:picLocks noGrp="1" noChangeAspect="1"/>
          </p:cNvPicPr>
          <p:nvPr>
            <p:ph type="pic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7" name="Agrupar 16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  <a:solidFill>
            <a:srgbClr val="EB0028"/>
          </a:solidFill>
        </p:grpSpPr>
        <p:sp>
          <p:nvSpPr>
            <p:cNvPr id="18" name="Rectángulo 18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9" name="Imagen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pic>
        <p:nvPicPr>
          <p:cNvPr id="10242" name="Picture 2" descr="\\192.168.1.151\marketing\MARKETING\8. COMUNICACIONES\presentaciones\reuniones\Tips\TIPS reuniones-0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550" y="4166092"/>
            <a:ext cx="1849437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151\marketing\MARKETING\8. COMUNICACIONES\presentaciones\globos info\ccb tips\png\TIPS reuniones-0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888" y="1220788"/>
            <a:ext cx="2309812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0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\\192.168.1.151\marketing\MARKETING\8. COMUNICACIONES\presentaciones\reuniones\Tips\TIPS reuniones-1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79" y="2957596"/>
            <a:ext cx="2077880" cy="11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192.168.1.151\marketing\MARKETING\8. COMUNICACIONES\presentaciones\reuniones\Tips\Chile en listado de 10 destinos etico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537" y="1161782"/>
            <a:ext cx="1700660" cy="17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70938" y="48563"/>
            <a:ext cx="769938" cy="92333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charset="0"/>
            </a:pPr>
            <a:r>
              <a:rPr lang="es-ES" sz="6000" kern="1200" dirty="0">
                <a:solidFill>
                  <a:srgbClr val="0091B2"/>
                </a:solidFill>
                <a:latin typeface="Chilena" charset="0"/>
                <a:ea typeface="SimSun" charset="0"/>
                <a:cs typeface="Chilena" charset="0"/>
              </a:rPr>
              <a:t>7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23074" y="326780"/>
            <a:ext cx="5088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eaLnBrk="0" hangingPunct="0">
              <a:defRPr/>
            </a:pPr>
            <a:r>
              <a:rPr lang="es-ES" sz="2400" b="1" i="1" dirty="0">
                <a:solidFill>
                  <a:srgbClr val="0091B2"/>
                </a:solidFill>
                <a:latin typeface="+mj-lt"/>
                <a:ea typeface="Lucida Grande"/>
                <a:cs typeface="Calibri"/>
                <a:sym typeface="Calibri" charset="0"/>
              </a:rPr>
              <a:t>Destino sustentable</a:t>
            </a:r>
          </a:p>
        </p:txBody>
      </p:sp>
      <p:pic>
        <p:nvPicPr>
          <p:cNvPr id="3074" name="Picture 2" descr="C:\Users\Veronica Binder\Desktop\globitos\globos info-2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084" y="4132561"/>
            <a:ext cx="2051209" cy="15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Agrupar 19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3" name="Rectángulo 20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7" name="Imagen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0091B2"/>
            </a:solidFill>
          </p:spPr>
        </p:pic>
      </p:grpSp>
      <p:pic>
        <p:nvPicPr>
          <p:cNvPr id="12292" name="Picture 4" descr="\\192.168.1.151\marketing\MARKETING\8. COMUNICACIONES\presentaciones\reuniones\Tips\TIPS reuniones-17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084" y="5697819"/>
            <a:ext cx="2104060" cy="108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arcador de posición de imagen"/>
          <p:cNvPicPr>
            <a:picLocks noGrp="1" noChangeAspect="1"/>
          </p:cNvPicPr>
          <p:nvPr>
            <p:ph type="pic" idx="16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49" y="1093542"/>
            <a:ext cx="6807201" cy="5764458"/>
          </a:xfrm>
        </p:spPr>
      </p:pic>
    </p:spTree>
    <p:extLst>
      <p:ext uri="{BB962C8B-B14F-4D97-AF65-F5344CB8AC3E}">
        <p14:creationId xmlns:p14="http://schemas.microsoft.com/office/powerpoint/2010/main" val="27646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8247800" y="18642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7" name="Rectángulo 6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pic>
        <p:nvPicPr>
          <p:cNvPr id="1026" name="Picture 2" descr="\\192.168.1.151\marketing\MARKETING\8. COMUNICACIONES\presentaciones\reuniones\Tips\TIPS reuniones-20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18363"/>
            <a:ext cx="91440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880" y="413362"/>
            <a:ext cx="250736" cy="296925"/>
          </a:xfrm>
          <a:prstGeom prst="rect">
            <a:avLst/>
          </a:prstGeom>
        </p:spPr>
      </p:pic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-20331" y="2226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20527" y="3057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>
                <a:solidFill>
                  <a:schemeClr val="bg1"/>
                </a:solidFill>
                <a:latin typeface="Calibri"/>
                <a:cs typeface="Calibri"/>
              </a:rPr>
              <a:t>Arica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1" y="0"/>
            <a:ext cx="6325597" cy="6858000"/>
          </a:xfrm>
        </p:spPr>
      </p:pic>
      <p:pic>
        <p:nvPicPr>
          <p:cNvPr id="5123" name="Picture 3" descr="C:\Users\Veronica Binder\Desktop\globos info-26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3615" y="-147875"/>
            <a:ext cx="3170509" cy="700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350917" y="2265526"/>
            <a:ext cx="27159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LAGO CHUNGARÁ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SAN PEDRO DE ATACAMA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SALITRERAS DE HUMBERSTONE Y SANTA LAURA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RUTAS DE LAS ESTRELLAS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PLAYAS CRISTALINAS Y DE ARENA BLANCA</a:t>
            </a:r>
            <a:endParaRPr lang="es-CL" sz="11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5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41" name="40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34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0" name="39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38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Picture 4" descr="C:\Users\Veronica Binder\Desktop\globitos\La Serena\globos info-28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4141" y="4233583"/>
            <a:ext cx="3291997" cy="9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82918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184385" y="368121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La Serena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266" name="Picture 2" descr="\\192.168.1.151\marketing\MARKETING\8. COMUNICACIONES\presentaciones\reuniones\globos info-27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022" y="133777"/>
            <a:ext cx="3458233" cy="40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057" name="Picture 9" descr="C:\Users\Veronica Binder\Desktop\globitos\La Serena\globos info-0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819" y="5171440"/>
            <a:ext cx="1796606" cy="13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5815441" y="919890"/>
            <a:ext cx="2992757" cy="396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Más de 700 habitaciones en hoteles de 3, 4 y 5 estrellas. 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Capacidad de albergar hasta 1.020 delegados en sus Centros de Convenciones.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Ubicada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a sólo unas horas de la capital de Chile.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Generosa red de servicios turísticos habilitados para el desarrollo del turismo de negocios.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Estratégico emplazamiento: de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cordillera a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mar en pocos minutos. Desde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el místico Valle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de Elqui al pintoresco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puerto de Coquimbo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  <a:sym typeface="Calibri" charset="0"/>
            </a:endParaRPr>
          </a:p>
        </p:txBody>
      </p:sp>
      <p:pic>
        <p:nvPicPr>
          <p:cNvPr id="27" name="Picture 2" descr="C:\Users\Veronica Binder\Desktop\globitos\La Serena\globos info-06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475" y="5031492"/>
            <a:ext cx="1958091" cy="14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lamada ovalada 18"/>
          <p:cNvSpPr/>
          <p:nvPr/>
        </p:nvSpPr>
        <p:spPr bwMode="auto">
          <a:xfrm rot="15120000">
            <a:off x="5195360" y="278842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628" y="362288"/>
            <a:ext cx="250736" cy="296925"/>
          </a:xfrm>
          <a:prstGeom prst="rect">
            <a:avLst/>
          </a:prstGeom>
        </p:spPr>
      </p:pic>
      <p:cxnSp>
        <p:nvCxnSpPr>
          <p:cNvPr id="31" name="Conector recto 17"/>
          <p:cNvCxnSpPr/>
          <p:nvPr/>
        </p:nvCxnSpPr>
        <p:spPr bwMode="auto">
          <a:xfrm flipV="1">
            <a:off x="7324204" y="5407567"/>
            <a:ext cx="0" cy="9160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1 CuadroTexto"/>
          <p:cNvSpPr txBox="1"/>
          <p:nvPr/>
        </p:nvSpPr>
        <p:spPr>
          <a:xfrm>
            <a:off x="5815441" y="279917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-20331" y="282918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1" name="CuadroTexto 16"/>
          <p:cNvSpPr txBox="1"/>
          <p:nvPr/>
        </p:nvSpPr>
        <p:spPr>
          <a:xfrm>
            <a:off x="184385" y="368121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La Serena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6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6149" name="Picture 5" descr="C:\Users\Veronica Binder\Desktop\globos info-3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859" y="-94091"/>
            <a:ext cx="3056713" cy="72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880" y="413362"/>
            <a:ext cx="250736" cy="296925"/>
          </a:xfrm>
          <a:prstGeom prst="rect">
            <a:avLst/>
          </a:prstGeom>
        </p:spPr>
      </p:pic>
      <p:pic>
        <p:nvPicPr>
          <p:cNvPr id="7" name="6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2" y="0"/>
            <a:ext cx="6499959" cy="6858000"/>
          </a:xfrm>
        </p:spPr>
      </p:pic>
      <p:pic>
        <p:nvPicPr>
          <p:cNvPr id="6" name="Picture 2" descr="C:\Users\Veronica Binder\Desktop\globitos\Viña del Mar\globos info-1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7912" y="-314640"/>
            <a:ext cx="2936648" cy="22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616107" y="2666918"/>
            <a:ext cx="26643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CENTRO DE ESQUÍ EN LOS ANDES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RUTAS VITIVINÍCOLAS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VALPARAÍSO, Patrimonio de la Humanidad UNESCO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CIUDAD MINERA DE SEWELL, Patrimonio de la Humanidad UNESCO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PICHILEMU, capital del surf</a:t>
            </a:r>
            <a:endParaRPr lang="es-CL" sz="11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72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097" y="0"/>
            <a:ext cx="5510327" cy="6858000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37120" y="264670"/>
            <a:ext cx="2787518" cy="657721"/>
          </a:xfrm>
          <a:prstGeom prst="rect">
            <a:avLst/>
          </a:prstGeom>
          <a:solidFill>
            <a:srgbClr val="0091B2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99501" y="347798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Viña del Mar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124" name="Picture 4" descr="C:\Users\Veronica Binder\Desktop\globitos\Viña del Mar\globos info-3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988" y="4157471"/>
            <a:ext cx="3326157" cy="8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11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18 Marcador de posición de imagen"/>
          <p:cNvPicPr>
            <a:picLocks noGrp="1" noChangeAspect="1"/>
          </p:cNvPicPr>
          <p:nvPr>
            <p:ph type="pic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" name="3 Marcador de posición de imagen"/>
          <p:cNvPicPr>
            <a:picLocks noGrp="1" noChangeAspect="1"/>
          </p:cNvPicPr>
          <p:nvPr>
            <p:ph type="pic" idx="12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242" name="Picture 2" descr="\\192.168.1.151\marketing\MARKETING\8. COMUNICACIONES\presentaciones\reuniones\globos info-3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582" y="0"/>
            <a:ext cx="3555915" cy="42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ángulo 27"/>
          <p:cNvSpPr>
            <a:spLocks noChangeArrowheads="1"/>
          </p:cNvSpPr>
          <p:nvPr/>
        </p:nvSpPr>
        <p:spPr bwMode="auto">
          <a:xfrm>
            <a:off x="0" y="2982913"/>
            <a:ext cx="9144000" cy="1852612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3" name="Imagen 2" descr="MAPA CHIL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40" name="CuadroTexto 6"/>
          <p:cNvSpPr txBox="1">
            <a:spLocks noChangeArrowheads="1"/>
          </p:cNvSpPr>
          <p:nvPr/>
        </p:nvSpPr>
        <p:spPr bwMode="auto">
          <a:xfrm>
            <a:off x="333375" y="1408113"/>
            <a:ext cx="48196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CL" sz="3200" b="1" dirty="0">
                <a:latin typeface="Calibri" charset="0"/>
                <a:cs typeface="Calibri" charset="0"/>
              </a:rPr>
              <a:t>El país más largo del</a:t>
            </a:r>
          </a:p>
          <a:p>
            <a:pPr eaLnBrk="1" hangingPunct="1"/>
            <a:r>
              <a:rPr lang="es-CL" sz="3200" b="1" dirty="0">
                <a:latin typeface="Calibri" charset="0"/>
                <a:cs typeface="Calibri" charset="0"/>
              </a:rPr>
              <a:t>mundo con 4.329 </a:t>
            </a:r>
            <a:r>
              <a:rPr lang="es-CL" sz="3200" b="1" dirty="0" err="1" smtClean="0">
                <a:latin typeface="Calibri" charset="0"/>
                <a:cs typeface="Calibri" charset="0"/>
              </a:rPr>
              <a:t>kms</a:t>
            </a:r>
            <a:r>
              <a:rPr lang="en-US" sz="3200" b="1" dirty="0" smtClean="0">
                <a:latin typeface="Calibri" charset="0"/>
                <a:cs typeface="Calibri" charset="0"/>
              </a:rPr>
              <a:t> </a:t>
            </a:r>
            <a:endParaRPr lang="es-ES" sz="3200" b="1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841750" y="3709194"/>
            <a:ext cx="1298575" cy="2000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ES" sz="13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Isla de Pascua</a:t>
            </a:r>
            <a:endParaRPr lang="es-ES" sz="1300" dirty="0">
              <a:solidFill>
                <a:schemeClr val="accent6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348" name="CuadroTexto 17"/>
          <p:cNvSpPr txBox="1">
            <a:spLocks noChangeArrowheads="1"/>
          </p:cNvSpPr>
          <p:nvPr/>
        </p:nvSpPr>
        <p:spPr bwMode="auto">
          <a:xfrm>
            <a:off x="5522812" y="4230292"/>
            <a:ext cx="7302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400" dirty="0">
                <a:solidFill>
                  <a:schemeClr val="bg2"/>
                </a:solidFill>
              </a:rPr>
              <a:t>Santiago</a:t>
            </a:r>
          </a:p>
        </p:txBody>
      </p:sp>
      <p:sp>
        <p:nvSpPr>
          <p:cNvPr id="40" name="CaixaDeTexto 40"/>
          <p:cNvSpPr>
            <a:spLocks noChangeArrowheads="1"/>
          </p:cNvSpPr>
          <p:nvPr/>
        </p:nvSpPr>
        <p:spPr bwMode="auto">
          <a:xfrm>
            <a:off x="1414463" y="2667000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zh-CN" sz="1400" i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Area</a:t>
            </a:r>
          </a:p>
        </p:txBody>
      </p:sp>
      <p:sp>
        <p:nvSpPr>
          <p:cNvPr id="41" name="CaixaDeTexto 41"/>
          <p:cNvSpPr>
            <a:spLocks noChangeArrowheads="1"/>
          </p:cNvSpPr>
          <p:nvPr/>
        </p:nvSpPr>
        <p:spPr bwMode="auto">
          <a:xfrm>
            <a:off x="1000125" y="6048375"/>
            <a:ext cx="2566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" altLang="zh-CN" sz="1400" i="1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Territorio</a:t>
            </a:r>
            <a:endParaRPr lang="es-ES" sz="1400" dirty="0">
              <a:solidFill>
                <a:schemeClr val="tx2"/>
              </a:solidFill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  <a:p>
            <a:r>
              <a:rPr lang="es-ES" sz="14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756,096 km² - 22 </a:t>
            </a:r>
            <a:r>
              <a:rPr lang="es-ES" sz="1400" dirty="0" err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hab</a:t>
            </a:r>
            <a:r>
              <a:rPr lang="es-ES" sz="14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/km²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Más</a:t>
            </a:r>
            <a:r>
              <a:rPr lang="en-US" sz="1400" dirty="0" smtClean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 de 6,000 </a:t>
            </a:r>
            <a:r>
              <a:rPr lang="en-US" sz="14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km </a:t>
            </a:r>
            <a:r>
              <a:rPr lang="es-ES" sz="14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de borde costero</a:t>
            </a:r>
          </a:p>
        </p:txBody>
      </p:sp>
      <p:sp>
        <p:nvSpPr>
          <p:cNvPr id="42" name="CaixaDeTexto 42"/>
          <p:cNvSpPr>
            <a:spLocks noChangeArrowheads="1"/>
          </p:cNvSpPr>
          <p:nvPr/>
        </p:nvSpPr>
        <p:spPr bwMode="auto">
          <a:xfrm>
            <a:off x="4491038" y="6156325"/>
            <a:ext cx="14176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" altLang="zh-CN" sz="1400" i="1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Población </a:t>
            </a:r>
            <a:r>
              <a:rPr lang="es-ES" altLang="zh-CN" sz="1400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17,800,000 </a:t>
            </a:r>
            <a:endParaRPr lang="es-ES" altLang="zh-CN" sz="1400" i="1" dirty="0"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14354" name="Llamada ovalada 31"/>
          <p:cNvSpPr>
            <a:spLocks noChangeArrowheads="1"/>
          </p:cNvSpPr>
          <p:nvPr/>
        </p:nvSpPr>
        <p:spPr bwMode="auto">
          <a:xfrm>
            <a:off x="5788484" y="6275388"/>
            <a:ext cx="412750" cy="276225"/>
          </a:xfrm>
          <a:prstGeom prst="wedgeEllipseCallout">
            <a:avLst>
              <a:gd name="adj1" fmla="val -19995"/>
              <a:gd name="adj2" fmla="val 65000"/>
            </a:avLst>
          </a:prstGeom>
          <a:solidFill>
            <a:srgbClr val="FF990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MS PGothic" charset="0"/>
              <a:ea typeface="MS PGothic" charset="0"/>
              <a:cs typeface="MS PGothic" charset="0"/>
              <a:sym typeface="MS PGothic" charset="0"/>
            </a:endParaRPr>
          </a:p>
        </p:txBody>
      </p:sp>
      <p:sp>
        <p:nvSpPr>
          <p:cNvPr id="14355" name="CuadroTexto 35"/>
          <p:cNvSpPr>
            <a:spLocks noChangeArrowheads="1"/>
          </p:cNvSpPr>
          <p:nvPr/>
        </p:nvSpPr>
        <p:spPr bwMode="auto">
          <a:xfrm>
            <a:off x="7401923" y="6072188"/>
            <a:ext cx="635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s-ES" altLang="zh-CN" sz="3600" b="1" dirty="0" smtClean="0">
                <a:solidFill>
                  <a:srgbClr val="FFA300"/>
                </a:solidFill>
                <a:latin typeface="Calibri" charset="0"/>
                <a:ea typeface="MS PGothic" charset="0"/>
                <a:cs typeface="MS PGothic" charset="0"/>
                <a:sym typeface="MS PGothic" charset="0"/>
              </a:rPr>
              <a:t>$</a:t>
            </a:r>
            <a:endParaRPr lang="es-ES" altLang="zh-CN" sz="3600" b="1" dirty="0">
              <a:solidFill>
                <a:srgbClr val="FFA300"/>
              </a:solidFill>
              <a:latin typeface="Calibri" charset="0"/>
              <a:ea typeface="MS PGothic" charset="0"/>
              <a:cs typeface="MS PGothic" charset="0"/>
              <a:sym typeface="MS PGothic" charset="0"/>
            </a:endParaRPr>
          </a:p>
        </p:txBody>
      </p:sp>
      <p:pic>
        <p:nvPicPr>
          <p:cNvPr id="14356" name="Imagen 37" descr="MON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013" y="6191250"/>
            <a:ext cx="203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7" name="Group 33"/>
          <p:cNvGrpSpPr>
            <a:grpSpLocks/>
          </p:cNvGrpSpPr>
          <p:nvPr/>
        </p:nvGrpSpPr>
        <p:grpSpPr bwMode="auto">
          <a:xfrm>
            <a:off x="393700" y="6307138"/>
            <a:ext cx="369888" cy="211137"/>
            <a:chOff x="0" y="0"/>
            <a:chExt cx="368618" cy="211138"/>
          </a:xfrm>
        </p:grpSpPr>
        <p:sp>
          <p:nvSpPr>
            <p:cNvPr id="14363" name="Conector recto 41"/>
            <p:cNvSpPr>
              <a:spLocks noChangeShapeType="1"/>
            </p:cNvSpPr>
            <p:nvPr/>
          </p:nvSpPr>
          <p:spPr bwMode="auto">
            <a:xfrm>
              <a:off x="0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4" name="Conector recto 42"/>
            <p:cNvSpPr>
              <a:spLocks noChangeShapeType="1"/>
            </p:cNvSpPr>
            <p:nvPr/>
          </p:nvSpPr>
          <p:spPr bwMode="auto">
            <a:xfrm>
              <a:off x="52547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5" name="Conector recto 43"/>
            <p:cNvSpPr>
              <a:spLocks noChangeShapeType="1"/>
            </p:cNvSpPr>
            <p:nvPr/>
          </p:nvSpPr>
          <p:spPr bwMode="auto">
            <a:xfrm>
              <a:off x="105093" y="0"/>
              <a:ext cx="1" cy="211138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6" name="Conector recto 45"/>
            <p:cNvSpPr>
              <a:spLocks noChangeShapeType="1"/>
            </p:cNvSpPr>
            <p:nvPr/>
          </p:nvSpPr>
          <p:spPr bwMode="auto">
            <a:xfrm>
              <a:off x="158431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7" name="Conector recto 46"/>
            <p:cNvSpPr>
              <a:spLocks noChangeShapeType="1"/>
            </p:cNvSpPr>
            <p:nvPr/>
          </p:nvSpPr>
          <p:spPr bwMode="auto">
            <a:xfrm>
              <a:off x="210978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8" name="Conector recto 47"/>
            <p:cNvSpPr>
              <a:spLocks noChangeShapeType="1"/>
            </p:cNvSpPr>
            <p:nvPr/>
          </p:nvSpPr>
          <p:spPr bwMode="auto">
            <a:xfrm>
              <a:off x="263525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9" name="Conector recto 48"/>
            <p:cNvSpPr>
              <a:spLocks noChangeShapeType="1"/>
            </p:cNvSpPr>
            <p:nvPr/>
          </p:nvSpPr>
          <p:spPr bwMode="auto">
            <a:xfrm>
              <a:off x="316072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70" name="Conector recto 49"/>
            <p:cNvSpPr>
              <a:spLocks noChangeShapeType="1"/>
            </p:cNvSpPr>
            <p:nvPr/>
          </p:nvSpPr>
          <p:spPr bwMode="auto">
            <a:xfrm>
              <a:off x="368618" y="0"/>
              <a:ext cx="1" cy="211138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1" name="CaixaDeTexto 42"/>
          <p:cNvSpPr>
            <a:spLocks noChangeArrowheads="1"/>
          </p:cNvSpPr>
          <p:nvPr/>
        </p:nvSpPr>
        <p:spPr bwMode="auto">
          <a:xfrm>
            <a:off x="6399673" y="6156325"/>
            <a:ext cx="910484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s-ES" altLang="zh-CN" sz="1400" i="1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Idioma</a:t>
            </a:r>
          </a:p>
          <a:p>
            <a:r>
              <a:rPr lang="es-ES" altLang="zh-CN" sz="1400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Español </a:t>
            </a:r>
            <a:endParaRPr lang="es-ES" altLang="zh-CN" sz="1400" i="1" dirty="0"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62" name="CaixaDeTexto 42"/>
          <p:cNvSpPr>
            <a:spLocks noChangeArrowheads="1"/>
          </p:cNvSpPr>
          <p:nvPr/>
        </p:nvSpPr>
        <p:spPr bwMode="auto">
          <a:xfrm>
            <a:off x="7963929" y="6156325"/>
            <a:ext cx="14176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" altLang="zh-CN" sz="1400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Peso Chileno </a:t>
            </a:r>
          </a:p>
          <a:p>
            <a:r>
              <a:rPr lang="es-ES" altLang="zh-CN" sz="1400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(CLP) </a:t>
            </a:r>
            <a:endParaRPr lang="es-ES" altLang="zh-CN" sz="1400" i="1" dirty="0"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cxnSp>
        <p:nvCxnSpPr>
          <p:cNvPr id="63" name="Conector recto 62"/>
          <p:cNvCxnSpPr/>
          <p:nvPr/>
        </p:nvCxnSpPr>
        <p:spPr bwMode="auto">
          <a:xfrm flipV="1">
            <a:off x="3760788" y="6156325"/>
            <a:ext cx="0" cy="5635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Conector recto 64"/>
          <p:cNvCxnSpPr/>
          <p:nvPr/>
        </p:nvCxnSpPr>
        <p:spPr bwMode="auto">
          <a:xfrm flipV="1">
            <a:off x="5575336" y="6156325"/>
            <a:ext cx="0" cy="5635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Conector recto 65"/>
          <p:cNvCxnSpPr/>
          <p:nvPr/>
        </p:nvCxnSpPr>
        <p:spPr bwMode="auto">
          <a:xfrm flipV="1">
            <a:off x="7282745" y="6156325"/>
            <a:ext cx="0" cy="5635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5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573" y="3254375"/>
            <a:ext cx="1816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Agrupar 38"/>
          <p:cNvGrpSpPr/>
          <p:nvPr/>
        </p:nvGrpSpPr>
        <p:grpSpPr>
          <a:xfrm>
            <a:off x="160089" y="13470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43" name="Rectángulo 42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grpSp>
        <p:nvGrpSpPr>
          <p:cNvPr id="37" name="Agrupar 36"/>
          <p:cNvGrpSpPr/>
          <p:nvPr/>
        </p:nvGrpSpPr>
        <p:grpSpPr>
          <a:xfrm>
            <a:off x="6277026" y="4128393"/>
            <a:ext cx="259292" cy="259292"/>
            <a:chOff x="5334000" y="3468682"/>
            <a:chExt cx="259292" cy="259292"/>
          </a:xfrm>
        </p:grpSpPr>
        <p:sp>
          <p:nvSpPr>
            <p:cNvPr id="38" name="Lágrima 37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45" name="Elipse 44"/>
            <p:cNvSpPr/>
            <p:nvPr/>
          </p:nvSpPr>
          <p:spPr bwMode="auto">
            <a:xfrm>
              <a:off x="5364825" y="3502820"/>
              <a:ext cx="197643" cy="1976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pic>
        <p:nvPicPr>
          <p:cNvPr id="46" name="Imagen 4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492" y="270948"/>
            <a:ext cx="325945" cy="4164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113" y="4260222"/>
            <a:ext cx="1025063" cy="1659626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6505494" y="2744143"/>
            <a:ext cx="1018881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3">
                    <a:alpha val="50000"/>
                  </a:schemeClr>
                </a:solidFill>
                <a:latin typeface="Calibri"/>
                <a:cs typeface="Calibri"/>
              </a:rPr>
              <a:t>AMÉRICA DEL SUR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721" y="3721896"/>
            <a:ext cx="349886" cy="253900"/>
          </a:xfrm>
          <a:prstGeom prst="rect">
            <a:avLst/>
          </a:prstGeom>
        </p:spPr>
      </p:pic>
      <p:sp>
        <p:nvSpPr>
          <p:cNvPr id="48" name="CuadroTexto 15"/>
          <p:cNvSpPr txBox="1">
            <a:spLocks noChangeArrowheads="1"/>
          </p:cNvSpPr>
          <p:nvPr/>
        </p:nvSpPr>
        <p:spPr bwMode="auto">
          <a:xfrm>
            <a:off x="6178637" y="5729396"/>
            <a:ext cx="15924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929298"/>
                </a:solidFill>
                <a:latin typeface="Calibri"/>
                <a:cs typeface="Calibri"/>
              </a:rPr>
              <a:t>Antártica</a:t>
            </a:r>
            <a:endParaRPr lang="es-ES" sz="1300" dirty="0">
              <a:solidFill>
                <a:srgbClr val="929298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ronica Binder\Desktop\globitos\globos info-3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5030" y="4917228"/>
            <a:ext cx="1965325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-20331" y="2226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20527" y="3057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>
                <a:solidFill>
                  <a:schemeClr val="bg1"/>
                </a:solidFill>
                <a:latin typeface="Calibri"/>
                <a:cs typeface="Calibri"/>
              </a:rPr>
              <a:t>Arica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1" name="Rectángulo 5"/>
          <p:cNvSpPr>
            <a:spLocks noChangeArrowheads="1"/>
          </p:cNvSpPr>
          <p:nvPr/>
        </p:nvSpPr>
        <p:spPr bwMode="auto">
          <a:xfrm>
            <a:off x="132069" y="3750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52" name="CuadroTexto 16"/>
          <p:cNvSpPr txBox="1"/>
          <p:nvPr/>
        </p:nvSpPr>
        <p:spPr>
          <a:xfrm>
            <a:off x="272927" y="4581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La Serena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834367" y="1194872"/>
            <a:ext cx="3136217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  <a:sym typeface="Calibri" charset="0"/>
              </a:rPr>
              <a:t>Cerca de 2.500 habitaciones en hoteles de 5, 4 y 3 estrellas categoría superior y capacidad de recibir hasta 1.000 delegados.</a:t>
            </a:r>
          </a:p>
          <a:p>
            <a:pPr marL="180000" lvl="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Fácil acceso: el Aeropuerto Internacional de Santiago se encuentra a sólo 60 minutos.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Cuenta con concurridas playas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, paseos costeros, parques y casino, e intensas actividades artísticas, culturales y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recreacionales.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Consolidada como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una de las principales ciudades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de Sudamérica para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recibir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congresos por sus excelentes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servicios e infraestructura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6147" name="Picture 3" descr="C:\Users\Veronica Binder\Desktop\globitos\Valparaíso\globos info-3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942" y="5320276"/>
            <a:ext cx="1791743" cy="151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Llamada ovalada 18"/>
          <p:cNvSpPr/>
          <p:nvPr/>
        </p:nvSpPr>
        <p:spPr bwMode="auto">
          <a:xfrm rot="15120000">
            <a:off x="5203306" y="321445"/>
            <a:ext cx="447218" cy="454455"/>
          </a:xfrm>
          <a:prstGeom prst="wedgeEllipseCallout">
            <a:avLst/>
          </a:prstGeom>
          <a:solidFill>
            <a:srgbClr val="009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574" y="404891"/>
            <a:ext cx="250736" cy="29692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5815441" y="348157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91B2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91B2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3" name="Rectángulo 5"/>
          <p:cNvSpPr>
            <a:spLocks noChangeArrowheads="1"/>
          </p:cNvSpPr>
          <p:nvPr/>
        </p:nvSpPr>
        <p:spPr bwMode="auto">
          <a:xfrm>
            <a:off x="-37120" y="264670"/>
            <a:ext cx="2787518" cy="657721"/>
          </a:xfrm>
          <a:prstGeom prst="rect">
            <a:avLst/>
          </a:prstGeom>
          <a:solidFill>
            <a:srgbClr val="0091B2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5" name="CuadroTexto 16"/>
          <p:cNvSpPr txBox="1"/>
          <p:nvPr/>
        </p:nvSpPr>
        <p:spPr>
          <a:xfrm>
            <a:off x="99501" y="347798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Viña del Mar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61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9824" y="264670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276925" y="347798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Valparaíso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171" name="Picture 3" descr="C:\Users\Veronica Binder\Desktop\globitos\Valparaíso\globos info-3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990" y="4208757"/>
            <a:ext cx="3504960" cy="7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28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29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30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27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218" name="Picture 2" descr="\\192.168.1.151\marketing\MARKETING\8. COMUNICACIONES\presentaciones\reuniones\globos info-3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235" y="169020"/>
            <a:ext cx="3407564" cy="40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lamada ovalada 20"/>
          <p:cNvSpPr/>
          <p:nvPr/>
        </p:nvSpPr>
        <p:spPr bwMode="auto">
          <a:xfrm rot="660000">
            <a:off x="2438510" y="3186073"/>
            <a:ext cx="1805336" cy="1548000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583726" y="3375297"/>
            <a:ext cx="15149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+mn-lt"/>
                <a:ea typeface="Lucida Grande"/>
                <a:cs typeface="Calibri"/>
              </a:rPr>
              <a:t>¡</a:t>
            </a:r>
            <a:r>
              <a:rPr lang="es-CL" sz="1400" b="1" dirty="0" smtClean="0">
                <a:solidFill>
                  <a:schemeClr val="bg1"/>
                </a:solidFill>
                <a:latin typeface="+mn-lt"/>
                <a:ea typeface="Lucida Grande"/>
                <a:cs typeface="Calibri"/>
              </a:rPr>
              <a:t>NO TE PIERDAS LOS MUSEOS DE PABLO NERUDA </a:t>
            </a:r>
            <a:r>
              <a:rPr lang="es-CL" sz="1400" b="1" dirty="0">
                <a:solidFill>
                  <a:schemeClr val="bg1"/>
                </a:solidFill>
                <a:latin typeface="+mn-lt"/>
                <a:ea typeface="Lucida Grande"/>
                <a:cs typeface="Calibri"/>
              </a:rPr>
              <a:t>EN </a:t>
            </a:r>
            <a:r>
              <a:rPr lang="es-CL" sz="1400" b="1" dirty="0" smtClean="0">
                <a:solidFill>
                  <a:schemeClr val="bg1"/>
                </a:solidFill>
                <a:latin typeface="+mn-lt"/>
                <a:ea typeface="Lucida Grande"/>
                <a:cs typeface="Calibri"/>
              </a:rPr>
              <a:t>VALPARAÍSO E ISLA NEGRA!</a:t>
            </a:r>
            <a:endParaRPr lang="es-CL" sz="1400" b="1" dirty="0">
              <a:solidFill>
                <a:schemeClr val="bg1"/>
              </a:solidFill>
              <a:latin typeface="+mn-lt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8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Veronica Binder\Desktop\globitos\Valparaíso\globos info-1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377" y="5141497"/>
            <a:ext cx="2049516" cy="156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-20331" y="2226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20527" y="3057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>
                <a:solidFill>
                  <a:schemeClr val="bg1"/>
                </a:solidFill>
                <a:latin typeface="Calibri"/>
                <a:cs typeface="Calibri"/>
              </a:rPr>
              <a:t>Arica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1" name="Rectángulo 5"/>
          <p:cNvSpPr>
            <a:spLocks noChangeArrowheads="1"/>
          </p:cNvSpPr>
          <p:nvPr/>
        </p:nvSpPr>
        <p:spPr bwMode="auto">
          <a:xfrm>
            <a:off x="132069" y="3750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52" name="CuadroTexto 16"/>
          <p:cNvSpPr txBox="1"/>
          <p:nvPr/>
        </p:nvSpPr>
        <p:spPr>
          <a:xfrm>
            <a:off x="272927" y="4581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La Serena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31" name="Conector recto 17"/>
          <p:cNvCxnSpPr/>
          <p:nvPr/>
        </p:nvCxnSpPr>
        <p:spPr bwMode="auto">
          <a:xfrm flipV="1">
            <a:off x="7352531" y="5380683"/>
            <a:ext cx="0" cy="1116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4 Rectángulo"/>
          <p:cNvSpPr/>
          <p:nvPr/>
        </p:nvSpPr>
        <p:spPr>
          <a:xfrm>
            <a:off x="5797398" y="1042865"/>
            <a:ext cx="2994327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Más de 900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habitaciones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 hoteles 3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4 estrellas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y atractivos hoteles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boutique.</a:t>
            </a:r>
            <a:endParaRPr lang="es-C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Salones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centros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 eventos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construcciones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históricas, con capacidad para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más de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1.000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personas.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Universidades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hoteles también ofrecen salas de eventos.</a:t>
            </a:r>
            <a:endParaRPr lang="es-C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Puerto de Valparaíso: Capital cultural y legislativa de Chile y un destino turístico de clase mundial. </a:t>
            </a:r>
          </a:p>
          <a:p>
            <a:pPr marL="180000" lvl="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A 30 minutos en automóvil desde Valparaíso se ubica el Valle de Casablanca.</a:t>
            </a:r>
            <a:endParaRPr lang="es-C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24" name="Imagen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96" y="5330560"/>
            <a:ext cx="1968500" cy="1193800"/>
          </a:xfrm>
          <a:prstGeom prst="rect">
            <a:avLst/>
          </a:prstGeom>
        </p:spPr>
      </p:pic>
      <p:sp>
        <p:nvSpPr>
          <p:cNvPr id="15" name="Rectángulo 5"/>
          <p:cNvSpPr>
            <a:spLocks noChangeArrowheads="1"/>
          </p:cNvSpPr>
          <p:nvPr/>
        </p:nvSpPr>
        <p:spPr bwMode="auto">
          <a:xfrm>
            <a:off x="-9824" y="264670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6" name="CuadroTexto 16"/>
          <p:cNvSpPr txBox="1"/>
          <p:nvPr/>
        </p:nvSpPr>
        <p:spPr>
          <a:xfrm>
            <a:off x="276925" y="347798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Valparaíso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8" name="Llamada ovalada 18"/>
          <p:cNvSpPr/>
          <p:nvPr/>
        </p:nvSpPr>
        <p:spPr bwMode="auto">
          <a:xfrm rot="15120000">
            <a:off x="5195360" y="390212"/>
            <a:ext cx="447218" cy="454455"/>
          </a:xfrm>
          <a:prstGeom prst="wedgeEllipseCallou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628" y="473658"/>
            <a:ext cx="250736" cy="296925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5815441" y="416397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FF9900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5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"/>
          <a:stretch/>
        </p:blipFill>
        <p:spPr/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0" y="245563"/>
            <a:ext cx="2787518" cy="657721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312966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Santiago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220" name="Picture 4" descr="C:\Users\Veronica Binder\Desktop\globitos\Santiago\globos info-3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453" y="4243068"/>
            <a:ext cx="3581826" cy="81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32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0050" y="5238349"/>
            <a:ext cx="1535041" cy="1281830"/>
          </a:xfrm>
        </p:spPr>
      </p:pic>
      <p:pic>
        <p:nvPicPr>
          <p:cNvPr id="7" name="6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7 Marcador de posición de imagen"/>
          <p:cNvPicPr>
            <a:picLocks noGrp="1" noChangeAspect="1"/>
          </p:cNvPicPr>
          <p:nvPr>
            <p:ph type="pic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9 Marcador de posición de imagen"/>
          <p:cNvPicPr>
            <a:picLocks noGrp="1" noChangeAspect="1"/>
          </p:cNvPicPr>
          <p:nvPr>
            <p:ph type="pic" idx="12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194" name="Picture 2" descr="\\192.168.1.151\marketing\MARKETING\8. COMUNICACIONES\presentaciones\reuniones\globos info-38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453" y="0"/>
            <a:ext cx="3501930" cy="41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0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0" name="Picture 4" descr="C:\Users\Veronica Binder\Desktop\globitos\globos info-1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429" y="5218384"/>
            <a:ext cx="2020411" cy="15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209" y="5497528"/>
            <a:ext cx="1986089" cy="999535"/>
          </a:xfrm>
          <a:prstGeom prst="rect">
            <a:avLst/>
          </a:prstGeom>
        </p:spPr>
      </p:pic>
      <p:sp>
        <p:nvSpPr>
          <p:cNvPr id="28" name="Llamada ovalada 18"/>
          <p:cNvSpPr/>
          <p:nvPr/>
        </p:nvSpPr>
        <p:spPr bwMode="auto">
          <a:xfrm rot="15120000">
            <a:off x="5220946" y="336023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214" y="442988"/>
            <a:ext cx="250736" cy="296925"/>
          </a:xfrm>
          <a:prstGeom prst="rect">
            <a:avLst/>
          </a:prstGeom>
        </p:spPr>
      </p:pic>
      <p:cxnSp>
        <p:nvCxnSpPr>
          <p:cNvPr id="31" name="Conector recto 17"/>
          <p:cNvCxnSpPr/>
          <p:nvPr/>
        </p:nvCxnSpPr>
        <p:spPr bwMode="auto">
          <a:xfrm flipV="1">
            <a:off x="7237186" y="5412215"/>
            <a:ext cx="0" cy="1116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3 Rectángulo"/>
          <p:cNvSpPr/>
          <p:nvPr/>
        </p:nvSpPr>
        <p:spPr>
          <a:xfrm>
            <a:off x="2286000" y="197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19" name="18 Rectángulo"/>
          <p:cNvSpPr/>
          <p:nvPr/>
        </p:nvSpPr>
        <p:spPr>
          <a:xfrm>
            <a:off x="5729662" y="1081432"/>
            <a:ext cx="3114793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Más de 10.000 habitaciones en hoteles 4 y 5 estrellas y centros de convenciones para más de 7 mil delegados.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Los centros de eventos </a:t>
            </a:r>
            <a:r>
              <a:rPr lang="es-CL" sz="1400" b="1" dirty="0" err="1">
                <a:solidFill>
                  <a:srgbClr val="808080">
                    <a:lumMod val="75000"/>
                  </a:srgbClr>
                </a:solidFill>
                <a:latin typeface="Calibri"/>
              </a:rPr>
              <a:t>Casapiedra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 y Espacio Riesco tienen capacidad para 2.200 y 5.000 delegados respectivamente, y cuentan con 4 mil y 33 mil mts² para exposiciones.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Ciudad  cosmopolita llena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 contrastes, donde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el patrimonio y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modernidad conviven de manera amigable. </a:t>
            </a:r>
            <a:endParaRPr lang="es-CL" sz="1400" b="1" dirty="0" smtClean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Excelente transporte público: sistema de metro reconocido mundialmente y modernas autopistas. </a:t>
            </a: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0" y="245563"/>
            <a:ext cx="2787518" cy="657721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1" name="CuadroTexto 16"/>
          <p:cNvSpPr txBox="1"/>
          <p:nvPr/>
        </p:nvSpPr>
        <p:spPr>
          <a:xfrm>
            <a:off x="312966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Santiago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922319" y="373443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4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880" y="413362"/>
            <a:ext cx="250736" cy="296925"/>
          </a:xfrm>
          <a:prstGeom prst="rect">
            <a:avLst/>
          </a:prstGeom>
        </p:spPr>
      </p:pic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1" y="0"/>
            <a:ext cx="6515724" cy="6858000"/>
          </a:xfrm>
        </p:spPr>
      </p:pic>
      <p:pic>
        <p:nvPicPr>
          <p:cNvPr id="7170" name="Picture 2" descr="C:\Users\Veronica Binder\Desktop\globos info-4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154" y="-119281"/>
            <a:ext cx="3022506" cy="71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687402" y="2115403"/>
            <a:ext cx="245659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RUTA DE LAS AGUAS TERMALES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CENTROS DE ESQUÍ ENTRE BOSQUES MILENARIOS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CULTURA MAPUCHE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CIRCUITO TURÍSTICO CUENCIA LAGO LLANQUIHUE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ISLA DE CHILOÉ</a:t>
            </a:r>
            <a:endParaRPr lang="es-CL" sz="11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6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15766" y="245563"/>
            <a:ext cx="2787518" cy="657721"/>
          </a:xfrm>
          <a:prstGeom prst="rect">
            <a:avLst/>
          </a:prstGeom>
          <a:solidFill>
            <a:srgbClr val="EB0028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147681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Concepción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2292" name="Picture 4" descr="C:\Users\Veronica Binder\Desktop\globitos\Concepción\globos info-4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453" y="4025408"/>
            <a:ext cx="5216826" cy="11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14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18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22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170" name="Picture 2" descr="\\192.168.1.151\marketing\MARKETING\8. COMUNICACIONES\presentaciones\reuniones\globos info-4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724" y="-1589"/>
            <a:ext cx="3599559" cy="42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7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lobos info-5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650" y="4799511"/>
            <a:ext cx="2324581" cy="1964180"/>
          </a:xfrm>
          <a:prstGeom prst="rect">
            <a:avLst/>
          </a:prstGeom>
        </p:spPr>
      </p:pic>
      <p:pic>
        <p:nvPicPr>
          <p:cNvPr id="5" name="Imagen 4" descr="globos info-5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673" y="4074866"/>
            <a:ext cx="2293572" cy="193797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286000" y="197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19" name="18 Rectángulo"/>
          <p:cNvSpPr/>
          <p:nvPr/>
        </p:nvSpPr>
        <p:spPr>
          <a:xfrm>
            <a:off x="5729662" y="1202051"/>
            <a:ext cx="311479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Cuenta con 1.500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habitaciones en Hoteles 4 y 5 estrellas y salones para eventos de 1.450 delegados.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V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ariada infraestructura para reuniones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: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 salones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centros de convenciones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entornos naturales o cerca de los principales centros urbanos</a:t>
            </a:r>
            <a:r>
              <a:rPr lang="es-ES_tradnl" sz="1400" dirty="0"/>
              <a:t>. </a:t>
            </a:r>
            <a:endParaRPr lang="es-ES_tradnl" sz="1400" dirty="0" smtClean="0"/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Combinación de barrios universitarios, una animada vida nocturna, edificios históricos y toda la comodidad y sofisticación de una ciudad moderna. </a:t>
            </a:r>
          </a:p>
        </p:txBody>
      </p:sp>
      <p:pic>
        <p:nvPicPr>
          <p:cNvPr id="10" name="9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8" name="Llamada ovalada 18"/>
          <p:cNvSpPr/>
          <p:nvPr/>
        </p:nvSpPr>
        <p:spPr bwMode="auto">
          <a:xfrm rot="15120000">
            <a:off x="5237382" y="274162"/>
            <a:ext cx="447218" cy="454455"/>
          </a:xfrm>
          <a:prstGeom prst="wedgeEllipseCallout">
            <a:avLst/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650" y="381127"/>
            <a:ext cx="250736" cy="29692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922319" y="270556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EB0028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EB0028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1" name="Rectángulo 5"/>
          <p:cNvSpPr>
            <a:spLocks noChangeArrowheads="1"/>
          </p:cNvSpPr>
          <p:nvPr/>
        </p:nvSpPr>
        <p:spPr bwMode="auto">
          <a:xfrm>
            <a:off x="-15766" y="245563"/>
            <a:ext cx="2787518" cy="657721"/>
          </a:xfrm>
          <a:prstGeom prst="rect">
            <a:avLst/>
          </a:prstGeom>
          <a:solidFill>
            <a:srgbClr val="EB0028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2" name="CuadroTexto 16"/>
          <p:cNvSpPr txBox="1"/>
          <p:nvPr/>
        </p:nvSpPr>
        <p:spPr>
          <a:xfrm>
            <a:off x="147681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Concepción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7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29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1" y="0"/>
            <a:ext cx="5510327" cy="6858000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63870"/>
            <a:ext cx="2787518" cy="657721"/>
          </a:xfrm>
          <a:prstGeom prst="rect">
            <a:avLst/>
          </a:prstGeom>
          <a:solidFill>
            <a:srgbClr val="0091B2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411056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Temuco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Imagen 5" descr="globos info-4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96" y="4019198"/>
            <a:ext cx="3970099" cy="900945"/>
          </a:xfrm>
          <a:prstGeom prst="rect">
            <a:avLst/>
          </a:prstGeom>
        </p:spPr>
      </p:pic>
      <p:pic>
        <p:nvPicPr>
          <p:cNvPr id="18" name="17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22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25 Marcador de posición de imagen"/>
          <p:cNvPicPr>
            <a:picLocks noGrp="1" noChangeAspect="1"/>
          </p:cNvPicPr>
          <p:nvPr>
            <p:ph type="pic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"/>
          <a:stretch/>
        </p:blipFill>
        <p:spPr>
          <a:xfrm>
            <a:off x="7611243" y="5238349"/>
            <a:ext cx="1535041" cy="1281830"/>
          </a:xfrm>
        </p:spPr>
      </p:pic>
      <p:pic>
        <p:nvPicPr>
          <p:cNvPr id="32" name="31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146" name="Picture 2" descr="\\192.168.1.151\marketing\MARKETING\8. COMUNICACIONES\presentaciones\reuniones\globos info-4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826" y="-126136"/>
            <a:ext cx="3531174" cy="41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3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eronica Binder\Desktop\globitos\globos info-1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5199" y="5066823"/>
            <a:ext cx="2101308" cy="16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07" y="5710975"/>
            <a:ext cx="1579027" cy="673408"/>
          </a:xfrm>
          <a:prstGeom prst="rect">
            <a:avLst/>
          </a:prstGeom>
        </p:spPr>
      </p:pic>
      <p:cxnSp>
        <p:nvCxnSpPr>
          <p:cNvPr id="31" name="Conector recto 17"/>
          <p:cNvCxnSpPr/>
          <p:nvPr/>
        </p:nvCxnSpPr>
        <p:spPr bwMode="auto">
          <a:xfrm flipV="1">
            <a:off x="7300250" y="5412215"/>
            <a:ext cx="0" cy="10344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18 Rectángulo"/>
          <p:cNvSpPr/>
          <p:nvPr/>
        </p:nvSpPr>
        <p:spPr>
          <a:xfrm>
            <a:off x="5729662" y="1037439"/>
            <a:ext cx="3183570" cy="4267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Cuenta con infraestructura para acoger 1.250 delegados, además de tener más de 800 habitaciones en hoteles de 3 a 5 estrellas.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err="1">
                <a:solidFill>
                  <a:srgbClr val="808080">
                    <a:lumMod val="75000"/>
                  </a:srgbClr>
                </a:solidFill>
                <a:latin typeface="Calibri"/>
              </a:rPr>
              <a:t>Pucón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, capital del turismo aventura del sur de Chile, se encuentra a 100 km. y también cuenta con espacios para realizar reuniones de 1.000 delegados.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Ubicación privilegiada: se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encuentra equidistante de los principales atractivos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turísticos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 la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región.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P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arques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nacionales, lagos,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ríos,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volcanes, termas y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variados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circuitos étnico-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culturales están presentes en esta zona. </a:t>
            </a:r>
            <a:endParaRPr lang="es-ES_tradn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endParaRPr lang="es-ES_tradn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2" name="Imagen 1" descr="globos info-4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36" y="3751000"/>
            <a:ext cx="1966026" cy="1661215"/>
          </a:xfrm>
          <a:prstGeom prst="rect">
            <a:avLst/>
          </a:prstGeom>
        </p:spPr>
      </p:pic>
      <p:sp>
        <p:nvSpPr>
          <p:cNvPr id="6" name="Marcador de posición de imagen 5"/>
          <p:cNvSpPr>
            <a:spLocks noGrp="1"/>
          </p:cNvSpPr>
          <p:nvPr>
            <p:ph type="pic" idx="1"/>
          </p:nvPr>
        </p:nvSpPr>
        <p:spPr/>
      </p:sp>
      <p:pic>
        <p:nvPicPr>
          <p:cNvPr id="11" name="10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6" r="-1"/>
          <a:stretch/>
        </p:blipFill>
        <p:spPr>
          <a:xfrm>
            <a:off x="-169799" y="0"/>
            <a:ext cx="5632500" cy="6858000"/>
          </a:xfrm>
        </p:spPr>
      </p:pic>
      <p:sp>
        <p:nvSpPr>
          <p:cNvPr id="13" name="Rectángulo 5"/>
          <p:cNvSpPr>
            <a:spLocks noChangeArrowheads="1"/>
          </p:cNvSpPr>
          <p:nvPr/>
        </p:nvSpPr>
        <p:spPr bwMode="auto">
          <a:xfrm>
            <a:off x="-20331" y="263870"/>
            <a:ext cx="2787518" cy="657721"/>
          </a:xfrm>
          <a:prstGeom prst="rect">
            <a:avLst/>
          </a:prstGeom>
          <a:solidFill>
            <a:srgbClr val="0091B2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4" name="CuadroTexto 16"/>
          <p:cNvSpPr txBox="1"/>
          <p:nvPr/>
        </p:nvSpPr>
        <p:spPr>
          <a:xfrm>
            <a:off x="411056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Temuco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8" name="Llamada ovalada 18"/>
          <p:cNvSpPr/>
          <p:nvPr/>
        </p:nvSpPr>
        <p:spPr bwMode="auto">
          <a:xfrm rot="15120000">
            <a:off x="5282217" y="394424"/>
            <a:ext cx="447218" cy="454455"/>
          </a:xfrm>
          <a:prstGeom prst="wedgeEllipseCallout">
            <a:avLst/>
          </a:prstGeom>
          <a:solidFill>
            <a:srgbClr val="009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485" y="501389"/>
            <a:ext cx="250736" cy="296925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5948315" y="432630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91B2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91B2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6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1780" y="-15497"/>
            <a:ext cx="9164662" cy="68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ángulo 1"/>
          <p:cNvSpPr>
            <a:spLocks noChangeArrowheads="1"/>
          </p:cNvSpPr>
          <p:nvPr/>
        </p:nvSpPr>
        <p:spPr bwMode="auto">
          <a:xfrm>
            <a:off x="0" y="5452522"/>
            <a:ext cx="9144000" cy="14054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389" name="CuadroTexto 31"/>
          <p:cNvSpPr txBox="1">
            <a:spLocks noChangeArrowheads="1"/>
          </p:cNvSpPr>
          <p:nvPr/>
        </p:nvSpPr>
        <p:spPr bwMode="auto">
          <a:xfrm>
            <a:off x="117985" y="4834760"/>
            <a:ext cx="79009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_tradnl" b="1" i="1" dirty="0" smtClean="0">
                <a:solidFill>
                  <a:schemeClr val="bg1"/>
                </a:solidFill>
                <a:latin typeface="Calibri" charset="0"/>
                <a:cs typeface="Calibri" charset="0"/>
              </a:rPr>
              <a:t>+ 15 </a:t>
            </a:r>
            <a:r>
              <a:rPr lang="es-ES_tradnl" b="1" i="1" dirty="0">
                <a:solidFill>
                  <a:schemeClr val="bg1"/>
                </a:solidFill>
                <a:latin typeface="Calibri" charset="0"/>
                <a:cs typeface="Calibri" charset="0"/>
              </a:rPr>
              <a:t>líneas aéreas vuelan a Chile</a:t>
            </a:r>
            <a:endParaRPr lang="es-ES" b="1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22" name="Conector recto 21"/>
          <p:cNvCxnSpPr/>
          <p:nvPr/>
        </p:nvCxnSpPr>
        <p:spPr bwMode="auto">
          <a:xfrm flipH="1">
            <a:off x="2763309" y="3713163"/>
            <a:ext cx="2700338" cy="682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ector recto 23"/>
          <p:cNvCxnSpPr/>
          <p:nvPr/>
        </p:nvCxnSpPr>
        <p:spPr bwMode="auto">
          <a:xfrm flipH="1" flipV="1">
            <a:off x="2121429" y="3415232"/>
            <a:ext cx="3347509" cy="2825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Conector recto 39"/>
          <p:cNvCxnSpPr/>
          <p:nvPr/>
        </p:nvCxnSpPr>
        <p:spPr bwMode="auto">
          <a:xfrm>
            <a:off x="5463647" y="3713163"/>
            <a:ext cx="279400" cy="787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93" name="CuadroTexto 41"/>
          <p:cNvSpPr txBox="1">
            <a:spLocks noChangeArrowheads="1"/>
          </p:cNvSpPr>
          <p:nvPr/>
        </p:nvSpPr>
        <p:spPr bwMode="auto">
          <a:xfrm>
            <a:off x="4500563" y="3679821"/>
            <a:ext cx="96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400" b="1" dirty="0">
                <a:solidFill>
                  <a:schemeClr val="bg1"/>
                </a:solidFill>
                <a:latin typeface="Calibri"/>
                <a:cs typeface="Calibri"/>
              </a:rPr>
              <a:t>Santiago</a:t>
            </a:r>
          </a:p>
        </p:txBody>
      </p:sp>
      <p:cxnSp>
        <p:nvCxnSpPr>
          <p:cNvPr id="44" name="Conector recto 43"/>
          <p:cNvCxnSpPr/>
          <p:nvPr/>
        </p:nvCxnSpPr>
        <p:spPr bwMode="auto">
          <a:xfrm flipV="1">
            <a:off x="5468938" y="981075"/>
            <a:ext cx="2005012" cy="27320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Conector recto 45"/>
          <p:cNvCxnSpPr/>
          <p:nvPr/>
        </p:nvCxnSpPr>
        <p:spPr bwMode="auto">
          <a:xfrm flipV="1">
            <a:off x="5468938" y="671513"/>
            <a:ext cx="2170112" cy="30416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Conector recto 47"/>
          <p:cNvCxnSpPr/>
          <p:nvPr/>
        </p:nvCxnSpPr>
        <p:spPr bwMode="auto">
          <a:xfrm flipV="1">
            <a:off x="5468938" y="452438"/>
            <a:ext cx="2087562" cy="3260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6399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49" y="5536498"/>
            <a:ext cx="1293309" cy="49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Agrupar 15"/>
          <p:cNvGrpSpPr/>
          <p:nvPr/>
        </p:nvGrpSpPr>
        <p:grpSpPr>
          <a:xfrm>
            <a:off x="160089" y="13470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17" name="Rectángulo 16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cxnSp>
        <p:nvCxnSpPr>
          <p:cNvPr id="23" name="Conector recto 22"/>
          <p:cNvCxnSpPr>
            <a:stCxn id="3" idx="4"/>
          </p:cNvCxnSpPr>
          <p:nvPr/>
        </p:nvCxnSpPr>
        <p:spPr bwMode="auto">
          <a:xfrm flipV="1">
            <a:off x="5463647" y="577850"/>
            <a:ext cx="2175403" cy="31226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ector recto 9"/>
          <p:cNvCxnSpPr>
            <a:stCxn id="3" idx="5"/>
          </p:cNvCxnSpPr>
          <p:nvPr/>
        </p:nvCxnSpPr>
        <p:spPr bwMode="auto">
          <a:xfrm>
            <a:off x="5533524" y="3671519"/>
            <a:ext cx="397376" cy="416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ector recto 13"/>
          <p:cNvCxnSpPr>
            <a:stCxn id="3" idx="5"/>
          </p:cNvCxnSpPr>
          <p:nvPr/>
        </p:nvCxnSpPr>
        <p:spPr bwMode="auto">
          <a:xfrm>
            <a:off x="5533524" y="3671519"/>
            <a:ext cx="3973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ector recto de flecha 25"/>
          <p:cNvCxnSpPr>
            <a:stCxn id="3" idx="4"/>
          </p:cNvCxnSpPr>
          <p:nvPr/>
        </p:nvCxnSpPr>
        <p:spPr bwMode="auto">
          <a:xfrm flipV="1">
            <a:off x="5463647" y="814693"/>
            <a:ext cx="98821" cy="28857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ector recto de flecha 27"/>
          <p:cNvCxnSpPr>
            <a:stCxn id="3" idx="4"/>
          </p:cNvCxnSpPr>
          <p:nvPr/>
        </p:nvCxnSpPr>
        <p:spPr bwMode="auto">
          <a:xfrm flipH="1" flipV="1">
            <a:off x="5280550" y="757008"/>
            <a:ext cx="183097" cy="29434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Conector recto de flecha 29"/>
          <p:cNvCxnSpPr>
            <a:stCxn id="3" idx="4"/>
          </p:cNvCxnSpPr>
          <p:nvPr/>
        </p:nvCxnSpPr>
        <p:spPr bwMode="auto">
          <a:xfrm flipH="1" flipV="1">
            <a:off x="5072234" y="1046322"/>
            <a:ext cx="391413" cy="265414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84" name="Conector recto de flecha 16383"/>
          <p:cNvCxnSpPr>
            <a:stCxn id="3" idx="4"/>
          </p:cNvCxnSpPr>
          <p:nvPr/>
        </p:nvCxnSpPr>
        <p:spPr bwMode="auto">
          <a:xfrm flipH="1" flipV="1">
            <a:off x="4703763" y="1046322"/>
            <a:ext cx="759884" cy="265414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0" name="Conector recto de flecha 16389"/>
          <p:cNvCxnSpPr>
            <a:stCxn id="3" idx="4"/>
          </p:cNvCxnSpPr>
          <p:nvPr/>
        </p:nvCxnSpPr>
        <p:spPr bwMode="auto">
          <a:xfrm flipH="1" flipV="1">
            <a:off x="4049800" y="1174118"/>
            <a:ext cx="1413847" cy="252634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4" name="Conector recto de flecha 16393"/>
          <p:cNvCxnSpPr>
            <a:stCxn id="3" idx="4"/>
          </p:cNvCxnSpPr>
          <p:nvPr/>
        </p:nvCxnSpPr>
        <p:spPr bwMode="auto">
          <a:xfrm flipH="1" flipV="1">
            <a:off x="4129679" y="1437695"/>
            <a:ext cx="1333968" cy="22627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1" name="Conector recto de flecha 16400"/>
          <p:cNvCxnSpPr>
            <a:stCxn id="3" idx="4"/>
          </p:cNvCxnSpPr>
          <p:nvPr/>
        </p:nvCxnSpPr>
        <p:spPr bwMode="auto">
          <a:xfrm flipH="1" flipV="1">
            <a:off x="5208026" y="1437695"/>
            <a:ext cx="255621" cy="22627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3" name="Conector recto 16402"/>
          <p:cNvCxnSpPr>
            <a:stCxn id="3" idx="4"/>
          </p:cNvCxnSpPr>
          <p:nvPr/>
        </p:nvCxnSpPr>
        <p:spPr bwMode="auto">
          <a:xfrm flipV="1">
            <a:off x="5463647" y="1725233"/>
            <a:ext cx="0" cy="19752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5" name="Conector recto de flecha 16404"/>
          <p:cNvCxnSpPr>
            <a:stCxn id="3" idx="4"/>
          </p:cNvCxnSpPr>
          <p:nvPr/>
        </p:nvCxnSpPr>
        <p:spPr bwMode="auto">
          <a:xfrm flipV="1">
            <a:off x="5463647" y="2036734"/>
            <a:ext cx="183095" cy="16637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8" name="Conector recto de flecha 16407"/>
          <p:cNvCxnSpPr>
            <a:stCxn id="3" idx="4"/>
          </p:cNvCxnSpPr>
          <p:nvPr/>
        </p:nvCxnSpPr>
        <p:spPr bwMode="auto">
          <a:xfrm flipV="1">
            <a:off x="5463647" y="2875388"/>
            <a:ext cx="1014435" cy="8250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10" name="Conector recto de flecha 16409"/>
          <p:cNvCxnSpPr>
            <a:stCxn id="3" idx="4"/>
          </p:cNvCxnSpPr>
          <p:nvPr/>
        </p:nvCxnSpPr>
        <p:spPr bwMode="auto">
          <a:xfrm flipV="1">
            <a:off x="5463647" y="3202863"/>
            <a:ext cx="926569" cy="497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12" name="Conector recto de flecha 16411"/>
          <p:cNvCxnSpPr>
            <a:stCxn id="3" idx="4"/>
          </p:cNvCxnSpPr>
          <p:nvPr/>
        </p:nvCxnSpPr>
        <p:spPr bwMode="auto">
          <a:xfrm flipV="1">
            <a:off x="5463647" y="3375025"/>
            <a:ext cx="733953" cy="3254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14" name="Conector recto de flecha 16413"/>
          <p:cNvCxnSpPr>
            <a:stCxn id="3" idx="4"/>
          </p:cNvCxnSpPr>
          <p:nvPr/>
        </p:nvCxnSpPr>
        <p:spPr bwMode="auto">
          <a:xfrm flipV="1">
            <a:off x="5463647" y="3527426"/>
            <a:ext cx="631022" cy="1730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Conector recto de flecha 35"/>
          <p:cNvCxnSpPr>
            <a:stCxn id="3" idx="4"/>
          </p:cNvCxnSpPr>
          <p:nvPr/>
        </p:nvCxnSpPr>
        <p:spPr bwMode="auto">
          <a:xfrm flipV="1">
            <a:off x="5463647" y="2997200"/>
            <a:ext cx="183095" cy="7032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Conector recto de flecha 37"/>
          <p:cNvCxnSpPr>
            <a:stCxn id="3" idx="4"/>
          </p:cNvCxnSpPr>
          <p:nvPr/>
        </p:nvCxnSpPr>
        <p:spPr bwMode="auto">
          <a:xfrm flipV="1">
            <a:off x="5463647" y="3079750"/>
            <a:ext cx="346603" cy="6207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ector recto de flecha 42"/>
          <p:cNvCxnSpPr>
            <a:stCxn id="3" idx="4"/>
          </p:cNvCxnSpPr>
          <p:nvPr/>
        </p:nvCxnSpPr>
        <p:spPr bwMode="auto">
          <a:xfrm flipH="1" flipV="1">
            <a:off x="4978400" y="1647825"/>
            <a:ext cx="485247" cy="20526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Conector recto de flecha 46"/>
          <p:cNvCxnSpPr>
            <a:stCxn id="3" idx="4"/>
          </p:cNvCxnSpPr>
          <p:nvPr/>
        </p:nvCxnSpPr>
        <p:spPr bwMode="auto">
          <a:xfrm flipH="1" flipV="1">
            <a:off x="5280550" y="1616076"/>
            <a:ext cx="183097" cy="20843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de flecha 49"/>
          <p:cNvCxnSpPr>
            <a:stCxn id="3" idx="4"/>
          </p:cNvCxnSpPr>
          <p:nvPr/>
        </p:nvCxnSpPr>
        <p:spPr bwMode="auto">
          <a:xfrm flipH="1" flipV="1">
            <a:off x="5184776" y="2105026"/>
            <a:ext cx="278871" cy="15954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Conector recto de flecha 51"/>
          <p:cNvCxnSpPr>
            <a:stCxn id="3" idx="4"/>
          </p:cNvCxnSpPr>
          <p:nvPr/>
        </p:nvCxnSpPr>
        <p:spPr bwMode="auto">
          <a:xfrm flipH="1" flipV="1">
            <a:off x="5111750" y="2073275"/>
            <a:ext cx="351897" cy="1627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" name="Agrupar 3"/>
          <p:cNvGrpSpPr/>
          <p:nvPr/>
        </p:nvGrpSpPr>
        <p:grpSpPr>
          <a:xfrm>
            <a:off x="5334000" y="3468682"/>
            <a:ext cx="259292" cy="259292"/>
            <a:chOff x="5334000" y="3468682"/>
            <a:chExt cx="259292" cy="259292"/>
          </a:xfrm>
        </p:grpSpPr>
        <p:sp>
          <p:nvSpPr>
            <p:cNvPr id="2" name="Lágrima 1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3" name="Elipse 2"/>
            <p:cNvSpPr/>
            <p:nvPr/>
          </p:nvSpPr>
          <p:spPr bwMode="auto">
            <a:xfrm>
              <a:off x="5364825" y="3502820"/>
              <a:ext cx="197643" cy="1976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87" name="CuadroTexto 86"/>
          <p:cNvSpPr txBox="1"/>
          <p:nvPr/>
        </p:nvSpPr>
        <p:spPr>
          <a:xfrm>
            <a:off x="2763309" y="2247116"/>
            <a:ext cx="1507903" cy="18466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s-ES" sz="1200" dirty="0" smtClean="0">
                <a:solidFill>
                  <a:schemeClr val="accent3">
                    <a:alpha val="50000"/>
                  </a:schemeClr>
                </a:solidFill>
                <a:latin typeface="Calibri"/>
                <a:cs typeface="Calibri"/>
              </a:rPr>
              <a:t>Océano Pacífico</a:t>
            </a:r>
            <a:endParaRPr lang="es-ES" sz="1200" dirty="0">
              <a:solidFill>
                <a:schemeClr val="accent3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6613262" y="3689091"/>
            <a:ext cx="1507903" cy="18466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s-ES" sz="1200" dirty="0" smtClean="0">
                <a:solidFill>
                  <a:schemeClr val="accent3">
                    <a:alpha val="50000"/>
                  </a:schemeClr>
                </a:solidFill>
                <a:latin typeface="Calibri"/>
                <a:cs typeface="Calibri"/>
              </a:rPr>
              <a:t>Océano Atlántico</a:t>
            </a:r>
            <a:endParaRPr lang="es-ES" sz="1200" dirty="0">
              <a:solidFill>
                <a:schemeClr val="accent3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9" name="CuadroTexto 88"/>
          <p:cNvSpPr txBox="1"/>
          <p:nvPr/>
        </p:nvSpPr>
        <p:spPr>
          <a:xfrm>
            <a:off x="4210758" y="4346675"/>
            <a:ext cx="1507903" cy="1538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AMÉRICA DEL SUR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7821230" y="454082"/>
            <a:ext cx="70970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schemeClr val="bg2">
                    <a:alpha val="50000"/>
                  </a:schemeClr>
                </a:solidFill>
                <a:latin typeface="Calibri"/>
                <a:cs typeface="Calibri"/>
              </a:rPr>
              <a:t>EUROPA</a:t>
            </a:r>
            <a:r>
              <a:rPr lang="es-ES" sz="1000" dirty="0" smtClean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DEL </a:t>
            </a:r>
            <a:r>
              <a:rPr lang="es-ES" sz="1000" dirty="0">
                <a:solidFill>
                  <a:schemeClr val="bg1">
                    <a:alpha val="50000"/>
                  </a:schemeClr>
                </a:solidFill>
              </a:rPr>
              <a:t>SUR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1231319" y="3221136"/>
            <a:ext cx="709709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schemeClr val="bg2">
                    <a:alpha val="50000"/>
                  </a:schemeClr>
                </a:solidFill>
                <a:latin typeface="Calibri"/>
                <a:cs typeface="Calibri"/>
              </a:rPr>
              <a:t>OCEANÍA</a:t>
            </a:r>
            <a:r>
              <a:rPr lang="es-ES" sz="1000" dirty="0" smtClean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SUR</a:t>
            </a:r>
            <a:endParaRPr lang="es-ES" sz="10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2" name="CuadroTexto 91"/>
          <p:cNvSpPr txBox="1"/>
          <p:nvPr/>
        </p:nvSpPr>
        <p:spPr>
          <a:xfrm>
            <a:off x="4104681" y="301572"/>
            <a:ext cx="87066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s-ES" sz="1000" dirty="0" smtClean="0">
                <a:solidFill>
                  <a:schemeClr val="bg2">
                    <a:alpha val="50000"/>
                  </a:schemeClr>
                </a:solidFill>
                <a:latin typeface="Calibri"/>
                <a:cs typeface="Calibri"/>
              </a:rPr>
              <a:t>AMÉRICA DEL NORTE</a:t>
            </a:r>
            <a:endParaRPr lang="es-ES" sz="10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492" y="4551514"/>
            <a:ext cx="325945" cy="4164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495" y="5670231"/>
            <a:ext cx="615413" cy="3613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45" y="5654257"/>
            <a:ext cx="924086" cy="3274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468" y="5705065"/>
            <a:ext cx="1328035" cy="2049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9740" y="5721908"/>
            <a:ext cx="824288" cy="2528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264" y="5730136"/>
            <a:ext cx="1319184" cy="1798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683" y="5692710"/>
            <a:ext cx="933458" cy="2204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00" y="6276139"/>
            <a:ext cx="1069576" cy="2831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540" y="6331080"/>
            <a:ext cx="1341791" cy="17329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595" y="6210387"/>
            <a:ext cx="716266" cy="41468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125" y="6307611"/>
            <a:ext cx="998387" cy="22023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76" y="6259254"/>
            <a:ext cx="938163" cy="31694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203" y="6266787"/>
            <a:ext cx="518696" cy="30188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163" y="6254500"/>
            <a:ext cx="695305" cy="32645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732" y="6234371"/>
            <a:ext cx="526426" cy="366712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4418" y="6280401"/>
            <a:ext cx="1092282" cy="274653"/>
          </a:xfrm>
          <a:prstGeom prst="rect">
            <a:avLst/>
          </a:prstGeom>
        </p:spPr>
      </p:pic>
      <p:pic>
        <p:nvPicPr>
          <p:cNvPr id="63" name="Imagen 6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767" y="3474517"/>
            <a:ext cx="226004" cy="164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62590"/>
            <a:ext cx="2787518" cy="657721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245664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Puerto Varas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" name="Imagen 2" descr="globos info-4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96" y="3922117"/>
            <a:ext cx="4291578" cy="973899"/>
          </a:xfrm>
          <a:prstGeom prst="rect">
            <a:avLst/>
          </a:prstGeom>
        </p:spPr>
      </p:pic>
      <p:pic>
        <p:nvPicPr>
          <p:cNvPr id="24" name="23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25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29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4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122" name="Picture 2" descr="\\192.168.1.151\marketing\MARKETING\8. COMUNICACIONES\presentaciones\reuniones\globos info-4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416" y="0"/>
            <a:ext cx="3448050" cy="408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lamada ovalada 2"/>
          <p:cNvSpPr/>
          <p:nvPr/>
        </p:nvSpPr>
        <p:spPr bwMode="auto">
          <a:xfrm rot="-900000" flipV="1">
            <a:off x="3244739" y="1432078"/>
            <a:ext cx="1774603" cy="1496732"/>
          </a:xfrm>
          <a:prstGeom prst="wedgeEllipseCallout">
            <a:avLst>
              <a:gd name="adj1" fmla="val -36547"/>
              <a:gd name="adj2" fmla="val 89117"/>
            </a:avLst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65407" y="1751019"/>
            <a:ext cx="1760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Chile tiene más de</a:t>
            </a:r>
            <a:r>
              <a:rPr lang="es-CL" sz="2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 </a:t>
            </a:r>
            <a:r>
              <a:rPr lang="es-CL" sz="28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2.900 </a:t>
            </a:r>
            <a:r>
              <a:rPr lang="es-CL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volcanes</a:t>
            </a:r>
            <a:r>
              <a:rPr lang="es-CL" b="1" dirty="0" smtClean="0">
                <a:solidFill>
                  <a:srgbClr val="FF9900"/>
                </a:solidFill>
                <a:latin typeface="Calibri"/>
                <a:ea typeface="Lucida Grande"/>
                <a:cs typeface="Calibri"/>
              </a:rPr>
              <a:t> </a:t>
            </a:r>
            <a:endParaRPr lang="es-CL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Imagen 7" descr="globos info-5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96" y="5050675"/>
            <a:ext cx="1966026" cy="1661215"/>
          </a:xfrm>
          <a:prstGeom prst="rect">
            <a:avLst/>
          </a:prstGeom>
        </p:spPr>
      </p:pic>
      <p:sp>
        <p:nvSpPr>
          <p:cNvPr id="28" name="Llamada ovalada 18"/>
          <p:cNvSpPr/>
          <p:nvPr/>
        </p:nvSpPr>
        <p:spPr bwMode="auto">
          <a:xfrm rot="15120000">
            <a:off x="5281654" y="412761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922" y="519726"/>
            <a:ext cx="250736" cy="29692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286000" y="197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5701658" y="1126524"/>
            <a:ext cx="3246851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Oferta hotelera compuesta por 1.300 habitaciones en hoteles 4 y 5 estrellas y capacidad de hasta 1.000 delegados.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Enclavada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a orillas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del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lago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Llanquihue, rodeado de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los volcanes Osorno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</a:t>
            </a:r>
            <a:r>
              <a:rPr lang="es-ES_tradnl" sz="1400" b="1" dirty="0" err="1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Calbuco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Puntiagudo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.</a:t>
            </a:r>
            <a:endParaRPr lang="es-ES_tradnl" sz="1400" b="1" dirty="0" smtClean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Destino ideal para realizar actividades </a:t>
            </a:r>
            <a:r>
              <a:rPr lang="es-ES_tradnl" sz="1400" b="1" dirty="0" err="1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outdoors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 como </a:t>
            </a:r>
            <a:r>
              <a:rPr lang="es-ES_tradnl" sz="1400" b="1" dirty="0" err="1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trekking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</a:t>
            </a:r>
            <a:r>
              <a:rPr lang="es-ES_tradnl" sz="1400" b="1" dirty="0" err="1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kayaking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pesca con mosca, además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 diversos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tours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maravillosos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paisajes.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n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la ciudad es posible acceder a una variada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oferta de gastronomía patagónica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cocina internacional de primer nivel, así como visitar el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casino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 juegos ubicado en el corazón de la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ciudad.</a:t>
            </a:r>
            <a:endParaRPr lang="es-ES" dirty="0"/>
          </a:p>
        </p:txBody>
      </p:sp>
      <p:pic>
        <p:nvPicPr>
          <p:cNvPr id="5122" name="Picture 2" descr="C:\Users\Veronica Binder\Desktop\globos info-17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65" y="5105267"/>
            <a:ext cx="2013196" cy="15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5"/>
          <p:cNvSpPr>
            <a:spLocks noChangeArrowheads="1"/>
          </p:cNvSpPr>
          <p:nvPr/>
        </p:nvSpPr>
        <p:spPr bwMode="auto">
          <a:xfrm>
            <a:off x="-20331" y="262590"/>
            <a:ext cx="2787518" cy="657721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0" name="CuadroTexto 16"/>
          <p:cNvSpPr txBox="1"/>
          <p:nvPr/>
        </p:nvSpPr>
        <p:spPr>
          <a:xfrm>
            <a:off x="245664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Puerto Varas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948315" y="432630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6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91726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 bwMode="auto">
          <a:xfrm>
            <a:off x="5425793" y="423363"/>
            <a:ext cx="3440884" cy="58885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77" y="680562"/>
            <a:ext cx="1651471" cy="99394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562489" y="2164071"/>
            <a:ext cx="3107380" cy="29700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</a:rPr>
              <a:t>El Sello Q es un distintivo que se le otorga a los prestadores de servicios turísticos desde el 2011, que cumplen con las normas de calidad turística. 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</a:rPr>
              <a:t>Sello para Agencias de Viajes Alojamientos Turísticos, Guías de Turismo, Tour Operadores y Turismo Aventura. 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</a:rPr>
              <a:t>En la actualidad hay más de 350 prestadores con Sello Q.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</a:rPr>
              <a:t>Más información: </a:t>
            </a: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  <a:hlinkClick r:id="rId4"/>
              </a:rPr>
              <a:t>www.calidadturistica.cl</a:t>
            </a:r>
            <a:endParaRPr lang="es-ES" sz="14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GCanales_Palafitos Castr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81427" y="0"/>
            <a:ext cx="10244667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 bwMode="auto">
          <a:xfrm>
            <a:off x="5425793" y="423363"/>
            <a:ext cx="3440884" cy="58885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562489" y="2164071"/>
            <a:ext cx="3107380" cy="306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</a:rPr>
              <a:t>Desde 2013 SERNATUR entrega la Distinción Turismo Sustentable a los alojamientos que cumplan con criterios de sustentabilidad.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</a:rPr>
              <a:t>Sello S fue reconocido por el Consejo Global de Turismo Sustentable (GSTC), la principal autoridad internacional.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</a:rPr>
              <a:t>En la actualidad, hay cerca de 60 alojamientos con esta distinción a lo largo de Chile.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</a:rPr>
              <a:t>Más información: </a:t>
            </a: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  <a:hlinkClick r:id="rId3"/>
              </a:rPr>
              <a:t>www.chilesustentable.travel</a:t>
            </a:r>
            <a:endParaRPr lang="es-ES" sz="1400" b="1" dirty="0">
              <a:solidFill>
                <a:schemeClr val="accent5">
                  <a:lumMod val="75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77" y="659219"/>
            <a:ext cx="2090741" cy="10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Marcador de posición de imagen 30" descr="Torres del Paine_Torres_Carlos Diaz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12988"/>
            <a:ext cx="1830388" cy="1852155"/>
          </a:xfrm>
        </p:spPr>
      </p:pic>
      <p:pic>
        <p:nvPicPr>
          <p:cNvPr id="32" name="Marcador de posición de imagen 31" descr="COLCHAGUA_0239.JPG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Marcador de posición de imagen 32" descr="Island:Isla de Pascua:Juan Jaeger5.jp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4" name="Marcador de posición de imagen 33" descr="Puerto Varas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Marcador de posición de imagen 34" descr="AFD02_EduardoMinte_ Volcan Puyehue, IX Region.jpeg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Llamada ovalada 2"/>
          <p:cNvSpPr/>
          <p:nvPr/>
        </p:nvSpPr>
        <p:spPr bwMode="auto">
          <a:xfrm flipV="1">
            <a:off x="2581879" y="5059226"/>
            <a:ext cx="1774603" cy="1496732"/>
          </a:xfrm>
          <a:prstGeom prst="wedgeEllipseCallout">
            <a:avLst>
              <a:gd name="adj1" fmla="val -36547"/>
              <a:gd name="adj2" fmla="val 89117"/>
            </a:avLst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7" name="Llamada ovalada 16"/>
          <p:cNvSpPr/>
          <p:nvPr/>
        </p:nvSpPr>
        <p:spPr bwMode="auto">
          <a:xfrm flipH="1">
            <a:off x="6786657" y="785204"/>
            <a:ext cx="1859779" cy="1410850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9" name="Llamada ovalada 18"/>
          <p:cNvSpPr/>
          <p:nvPr/>
        </p:nvSpPr>
        <p:spPr bwMode="auto">
          <a:xfrm flipV="1">
            <a:off x="342967" y="4416887"/>
            <a:ext cx="1890147" cy="1364730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Llamada ovalada 20"/>
          <p:cNvSpPr/>
          <p:nvPr/>
        </p:nvSpPr>
        <p:spPr bwMode="auto">
          <a:xfrm>
            <a:off x="2459024" y="657188"/>
            <a:ext cx="1805336" cy="1538866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2" name="Llamada ovalada 21"/>
          <p:cNvSpPr/>
          <p:nvPr/>
        </p:nvSpPr>
        <p:spPr bwMode="auto">
          <a:xfrm>
            <a:off x="7003351" y="4859337"/>
            <a:ext cx="1826750" cy="1644732"/>
          </a:xfrm>
          <a:prstGeom prst="wedgeEllipseCallout">
            <a:avLst>
              <a:gd name="adj1" fmla="val -48830"/>
              <a:gd name="adj2" fmla="val -97480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0" name="Llamada ovalada 9"/>
          <p:cNvSpPr/>
          <p:nvPr/>
        </p:nvSpPr>
        <p:spPr bwMode="auto">
          <a:xfrm flipH="1">
            <a:off x="4356481" y="183687"/>
            <a:ext cx="1844925" cy="1333973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429202" y="266736"/>
            <a:ext cx="1675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Chile: </a:t>
            </a:r>
          </a:p>
          <a:p>
            <a:pPr algn="ctr"/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2° destino </a:t>
            </a:r>
            <a:r>
              <a:rPr lang="es-ES_tradnl" sz="14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de mayor crecimiento entre viajeros de lujo por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(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Virtuoso)</a:t>
            </a:r>
            <a:endParaRPr lang="es-ES_tradnl" sz="14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endParaRPr lang="es-ES" sz="1400" b="1" i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8" name="Llamada ovalada 7"/>
          <p:cNvSpPr/>
          <p:nvPr/>
        </p:nvSpPr>
        <p:spPr bwMode="auto">
          <a:xfrm flipV="1">
            <a:off x="4596199" y="4352600"/>
            <a:ext cx="1781989" cy="1620585"/>
          </a:xfrm>
          <a:prstGeom prst="wedgeEllipseCallout">
            <a:avLst>
              <a:gd name="adj1" fmla="val -25375"/>
              <a:gd name="adj2" fmla="val 68355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550387" y="4638041"/>
            <a:ext cx="18757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Isla de 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Pascua</a:t>
            </a:r>
          </a:p>
          <a:p>
            <a:pPr algn="ctr"/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entre </a:t>
            </a:r>
            <a:r>
              <a:rPr lang="es-ES_tradnl" sz="14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los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22 lugares más espectaculares </a:t>
            </a:r>
          </a:p>
          <a:p>
            <a:pPr algn="ctr"/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del </a:t>
            </a:r>
            <a:r>
              <a:rPr lang="es-ES_tradnl" sz="14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mundo </a:t>
            </a:r>
            <a:endParaRPr lang="es-ES_tradnl" sz="1400" dirty="0" smtClean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(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Trip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 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Advisor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)</a:t>
            </a:r>
            <a:endParaRPr lang="es-ES_tradnl" sz="14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773626" y="842185"/>
            <a:ext cx="18728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Chile: </a:t>
            </a: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entre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los</a:t>
            </a:r>
          </a:p>
          <a:p>
            <a:pPr algn="ctr"/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ejores </a:t>
            </a:r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aíses </a:t>
            </a:r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para viajeros solitarios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por</a:t>
            </a: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Travel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ES_tradnl" sz="1400" b="1" dirty="0">
                <a:solidFill>
                  <a:schemeClr val="bg1"/>
                </a:solidFill>
                <a:latin typeface="Calibri"/>
                <a:cs typeface="Calibri"/>
              </a:rPr>
              <a:t>+ 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Leisure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s-ES_tradnl" sz="1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30608" y="4727204"/>
            <a:ext cx="1902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accent3"/>
                </a:solidFill>
                <a:latin typeface="Calibri"/>
                <a:cs typeface="Calibri"/>
              </a:rPr>
              <a:t>Torres del Paine</a:t>
            </a:r>
            <a:r>
              <a:rPr lang="es-ES_tradnl" sz="1400" b="1" dirty="0" smtClean="0">
                <a:solidFill>
                  <a:schemeClr val="accent3"/>
                </a:solidFill>
                <a:latin typeface="Calibri"/>
                <a:cs typeface="Calibri"/>
              </a:rPr>
              <a:t>:</a:t>
            </a:r>
          </a:p>
          <a:p>
            <a:pPr algn="ctr"/>
            <a:r>
              <a:rPr lang="es-ES_tradnl" sz="1400" dirty="0" smtClean="0">
                <a:solidFill>
                  <a:schemeClr val="accent3"/>
                </a:solidFill>
                <a:latin typeface="Calibri"/>
                <a:cs typeface="Calibri"/>
              </a:rPr>
              <a:t>8a </a:t>
            </a:r>
            <a:r>
              <a:rPr lang="es-ES_tradnl" sz="1400" dirty="0">
                <a:solidFill>
                  <a:schemeClr val="accent3"/>
                </a:solidFill>
                <a:latin typeface="Calibri"/>
                <a:cs typeface="Calibri"/>
              </a:rPr>
              <a:t>Maravilla del </a:t>
            </a:r>
            <a:r>
              <a:rPr lang="es-ES_tradnl" sz="1400" dirty="0" smtClean="0">
                <a:solidFill>
                  <a:schemeClr val="accent3"/>
                </a:solidFill>
                <a:latin typeface="Calibri"/>
                <a:cs typeface="Calibri"/>
              </a:rPr>
              <a:t>Mundo</a:t>
            </a:r>
          </a:p>
          <a:p>
            <a:pPr algn="ctr"/>
            <a:r>
              <a:rPr lang="es-ES_tradnl" sz="1400" b="1" dirty="0" smtClean="0">
                <a:solidFill>
                  <a:schemeClr val="accent3"/>
                </a:solidFill>
                <a:latin typeface="Calibri"/>
                <a:cs typeface="Calibri"/>
              </a:rPr>
              <a:t>(</a:t>
            </a:r>
            <a:r>
              <a:rPr lang="es-ES_tradnl" sz="1400" b="1" dirty="0">
                <a:solidFill>
                  <a:schemeClr val="accent3"/>
                </a:solidFill>
                <a:latin typeface="Calibri"/>
                <a:cs typeface="Calibri"/>
              </a:rPr>
              <a:t>v</a:t>
            </a:r>
            <a:r>
              <a:rPr lang="es-ES_tradnl" sz="1400" b="1" dirty="0" smtClean="0">
                <a:solidFill>
                  <a:schemeClr val="accent3"/>
                </a:solidFill>
                <a:latin typeface="Calibri"/>
                <a:cs typeface="Calibri"/>
              </a:rPr>
              <a:t>irtualtourist.com)</a:t>
            </a:r>
            <a:endParaRPr lang="es-ES_tradnl" sz="1400" b="1" dirty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064642" y="5035372"/>
            <a:ext cx="17041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3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Puerto Varas </a:t>
            </a:r>
            <a:endParaRPr lang="es-ES_tradnl" sz="1300" b="1" dirty="0" smtClean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r>
              <a:rPr lang="es-ES_tradnl" sz="13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será </a:t>
            </a:r>
            <a:r>
              <a:rPr lang="es-ES_tradnl" sz="13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sede de la Cumbre Mundial de Turismo organizada por </a:t>
            </a:r>
            <a:r>
              <a:rPr lang="es-ES_tradnl" sz="13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ATTA </a:t>
            </a:r>
          </a:p>
          <a:p>
            <a:pPr algn="ctr"/>
            <a:r>
              <a:rPr lang="es-ES_tradnl" sz="13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(</a:t>
            </a:r>
            <a:r>
              <a:rPr lang="es-ES_tradnl" sz="13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ATWS 2015)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86361" y="5280522"/>
            <a:ext cx="17746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Valle del Maipo: </a:t>
            </a:r>
            <a:endParaRPr lang="es-ES_tradnl" sz="1400" b="1" dirty="0" smtClean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3a </a:t>
            </a:r>
            <a:r>
              <a:rPr lang="es-ES_tradnl" sz="14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mejor región vitivinícola para visitar del mundo </a:t>
            </a:r>
            <a:endParaRPr lang="es-ES_tradnl" sz="1400" dirty="0" smtClean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(USA 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Today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)</a:t>
            </a:r>
            <a:endParaRPr lang="es-ES_tradnl" sz="14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15407" y="985650"/>
            <a:ext cx="1869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Valle de Colchagua: </a:t>
            </a:r>
          </a:p>
          <a:p>
            <a:pPr algn="ctr"/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estino </a:t>
            </a:r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top del mundo para Lunas de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Miel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Lonely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Planet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s-ES_tradnl" sz="1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Título 8"/>
          <p:cNvSpPr txBox="1">
            <a:spLocks/>
          </p:cNvSpPr>
          <p:nvPr/>
        </p:nvSpPr>
        <p:spPr>
          <a:xfrm>
            <a:off x="909800" y="352155"/>
            <a:ext cx="1860695" cy="352994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800" b="1" dirty="0" smtClean="0">
                <a:solidFill>
                  <a:schemeClr val="accent4">
                    <a:lumMod val="75000"/>
                  </a:schemeClr>
                </a:solidFill>
              </a:rPr>
              <a:t>NOVEDADES</a:t>
            </a:r>
            <a:endParaRPr lang="es-ES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Llamada ovalada 23"/>
          <p:cNvSpPr/>
          <p:nvPr/>
        </p:nvSpPr>
        <p:spPr bwMode="auto">
          <a:xfrm rot="15120000">
            <a:off x="276887" y="246725"/>
            <a:ext cx="447218" cy="454455"/>
          </a:xfrm>
          <a:prstGeom prst="wedgeEllipseCallout">
            <a:avLst/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67" y="312434"/>
            <a:ext cx="325653" cy="2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eronica Binder\Desktop\p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30" y="11875"/>
            <a:ext cx="9148629" cy="499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mada ovalada 2"/>
          <p:cNvSpPr/>
          <p:nvPr/>
        </p:nvSpPr>
        <p:spPr bwMode="auto">
          <a:xfrm rot="15120000">
            <a:off x="4770426" y="5653017"/>
            <a:ext cx="447218" cy="454455"/>
          </a:xfrm>
          <a:prstGeom prst="wedgeEllipseCallou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EB0028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" name="Título 8"/>
          <p:cNvSpPr txBox="1">
            <a:spLocks/>
          </p:cNvSpPr>
          <p:nvPr/>
        </p:nvSpPr>
        <p:spPr>
          <a:xfrm>
            <a:off x="5443993" y="5731535"/>
            <a:ext cx="2760177" cy="553998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 smtClean="0">
                <a:solidFill>
                  <a:schemeClr val="accent3"/>
                </a:solidFill>
              </a:rPr>
              <a:t>Video recomendado </a:t>
            </a:r>
          </a:p>
          <a:p>
            <a:r>
              <a:rPr lang="en-US" sz="1400" b="1" dirty="0" err="1" smtClean="0">
                <a:solidFill>
                  <a:schemeClr val="accent3"/>
                </a:solidFill>
              </a:rPr>
              <a:t>Reuniones</a:t>
            </a:r>
            <a:r>
              <a:rPr lang="en-US" sz="1400" b="1" dirty="0" smtClean="0">
                <a:solidFill>
                  <a:schemeClr val="accent3"/>
                </a:solidFill>
              </a:rPr>
              <a:t> y </a:t>
            </a:r>
            <a:r>
              <a:rPr lang="en-US" sz="1400" b="1" dirty="0" err="1">
                <a:solidFill>
                  <a:schemeClr val="accent3"/>
                </a:solidFill>
              </a:rPr>
              <a:t>C</a:t>
            </a:r>
            <a:r>
              <a:rPr lang="en-US" sz="1400" b="1" dirty="0" err="1" smtClean="0">
                <a:solidFill>
                  <a:schemeClr val="accent3"/>
                </a:solidFill>
              </a:rPr>
              <a:t>ongresos</a:t>
            </a:r>
            <a:r>
              <a:rPr lang="en-US" sz="1400" b="1" dirty="0" smtClean="0">
                <a:solidFill>
                  <a:schemeClr val="accent3"/>
                </a:solidFill>
              </a:rPr>
              <a:t> en Chile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7" name="Rectángulo 6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4842934" y="5734711"/>
            <a:ext cx="294654" cy="294654"/>
            <a:chOff x="4857750" y="4359936"/>
            <a:chExt cx="294654" cy="294654"/>
          </a:xfrm>
        </p:grpSpPr>
        <p:sp>
          <p:nvSpPr>
            <p:cNvPr id="10" name="Triángulo isósceles 9">
              <a:hlinkClick r:id="rId2"/>
            </p:cNvPr>
            <p:cNvSpPr/>
            <p:nvPr/>
          </p:nvSpPr>
          <p:spPr bwMode="auto">
            <a:xfrm rot="5400000">
              <a:off x="4933234" y="4445201"/>
              <a:ext cx="165321" cy="142518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1" name="Elipse 10"/>
            <p:cNvSpPr/>
            <p:nvPr/>
          </p:nvSpPr>
          <p:spPr bwMode="auto">
            <a:xfrm>
              <a:off x="4857750" y="4359936"/>
              <a:ext cx="294654" cy="294654"/>
            </a:xfrm>
            <a:prstGeom prst="ellipse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pic>
        <p:nvPicPr>
          <p:cNvPr id="13" name="Imagen 12" descr="TRAMAFINAL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1"/>
          <a:stretch/>
        </p:blipFill>
        <p:spPr>
          <a:xfrm flipV="1">
            <a:off x="0" y="5098854"/>
            <a:ext cx="4226560" cy="175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Penguin 7 Rodrigo Bustamante Ortega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15524" cy="6858000"/>
          </a:xfrm>
          <a:prstGeom prst="rect">
            <a:avLst/>
          </a:prstGeom>
        </p:spPr>
      </p:pic>
      <p:sp>
        <p:nvSpPr>
          <p:cNvPr id="4" name="Título 8"/>
          <p:cNvSpPr txBox="1">
            <a:spLocks/>
          </p:cNvSpPr>
          <p:nvPr/>
        </p:nvSpPr>
        <p:spPr>
          <a:xfrm>
            <a:off x="5434366" y="1490690"/>
            <a:ext cx="3071131" cy="656141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pPr algn="ctr"/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¡Muchas Gracias!</a:t>
            </a:r>
            <a:endParaRPr lang="es-E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723" y="3110041"/>
            <a:ext cx="181378" cy="2441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153" y="3511852"/>
            <a:ext cx="145293" cy="313526"/>
          </a:xfrm>
          <a:prstGeom prst="rect">
            <a:avLst/>
          </a:prstGeom>
        </p:spPr>
      </p:pic>
      <p:sp>
        <p:nvSpPr>
          <p:cNvPr id="10" name="Título 8"/>
          <p:cNvSpPr txBox="1">
            <a:spLocks/>
          </p:cNvSpPr>
          <p:nvPr/>
        </p:nvSpPr>
        <p:spPr>
          <a:xfrm>
            <a:off x="5821442" y="3110041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>
                <a:solidFill>
                  <a:srgbClr val="606060"/>
                </a:solidFill>
              </a:rPr>
              <a:t>@</a:t>
            </a:r>
            <a:r>
              <a:rPr lang="es-ES" sz="1400" b="1" dirty="0" err="1">
                <a:solidFill>
                  <a:srgbClr val="606060"/>
                </a:solidFill>
              </a:rPr>
              <a:t>congresos_chile</a:t>
            </a:r>
            <a:endParaRPr lang="es-ES" sz="1400" b="1" dirty="0">
              <a:solidFill>
                <a:srgbClr val="606060"/>
              </a:solidFill>
            </a:endParaRPr>
          </a:p>
        </p:txBody>
      </p:sp>
      <p:sp>
        <p:nvSpPr>
          <p:cNvPr id="11" name="Título 8"/>
          <p:cNvSpPr txBox="1">
            <a:spLocks/>
          </p:cNvSpPr>
          <p:nvPr/>
        </p:nvSpPr>
        <p:spPr>
          <a:xfrm>
            <a:off x="5821442" y="3582243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s-ES" sz="1400" b="1" dirty="0" err="1" smtClean="0">
                <a:solidFill>
                  <a:schemeClr val="accent5">
                    <a:lumMod val="75000"/>
                  </a:schemeClr>
                </a:solidFill>
              </a:rPr>
              <a:t>chiletourism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ítulo 8"/>
          <p:cNvSpPr txBox="1">
            <a:spLocks/>
          </p:cNvSpPr>
          <p:nvPr/>
        </p:nvSpPr>
        <p:spPr>
          <a:xfrm>
            <a:off x="5488153" y="4089638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800" b="1" dirty="0" err="1" smtClean="0">
                <a:solidFill>
                  <a:srgbClr val="606060"/>
                </a:solidFill>
              </a:rPr>
              <a:t>www.chile.travel</a:t>
            </a:r>
            <a:endParaRPr lang="es-ES" sz="1800" b="1" dirty="0">
              <a:solidFill>
                <a:srgbClr val="606060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8038090" y="134707"/>
            <a:ext cx="929898" cy="861857"/>
            <a:chOff x="6886353" y="134708"/>
            <a:chExt cx="671429" cy="622300"/>
          </a:xfrm>
          <a:solidFill>
            <a:srgbClr val="004C97"/>
          </a:solidFill>
        </p:grpSpPr>
        <p:sp>
          <p:nvSpPr>
            <p:cNvPr id="15" name="Rectángulo 14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sp>
        <p:nvSpPr>
          <p:cNvPr id="18" name="Llamada ovalada 2"/>
          <p:cNvSpPr/>
          <p:nvPr/>
        </p:nvSpPr>
        <p:spPr bwMode="auto">
          <a:xfrm flipH="1">
            <a:off x="1635299" y="2895740"/>
            <a:ext cx="1844925" cy="1333973"/>
          </a:xfrm>
          <a:prstGeom prst="wedgeEllipseCallout">
            <a:avLst>
              <a:gd name="adj1" fmla="val 44149"/>
              <a:gd name="adj2" fmla="val -69618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9" name="Rectángulo 7"/>
          <p:cNvSpPr/>
          <p:nvPr/>
        </p:nvSpPr>
        <p:spPr>
          <a:xfrm>
            <a:off x="1635299" y="3336399"/>
            <a:ext cx="18449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¡Los Esperamos!</a:t>
            </a:r>
            <a:endParaRPr lang="es-ES_tradnl" b="1" i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endParaRPr lang="es-ES" sz="1400" b="1" i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  <p:pic>
        <p:nvPicPr>
          <p:cNvPr id="20" name="10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728" y="5847261"/>
            <a:ext cx="820178" cy="74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ítulo 8"/>
          <p:cNvSpPr txBox="1">
            <a:spLocks/>
          </p:cNvSpPr>
          <p:nvPr/>
        </p:nvSpPr>
        <p:spPr>
          <a:xfrm>
            <a:off x="5517628" y="2692458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800" b="1" dirty="0" smtClean="0">
                <a:solidFill>
                  <a:srgbClr val="606060"/>
                </a:solidFill>
              </a:rPr>
              <a:t>www.turismochile.travel</a:t>
            </a:r>
            <a:endParaRPr lang="es-ES" sz="1800" b="1" dirty="0">
              <a:solidFill>
                <a:srgbClr val="606060"/>
              </a:solidFill>
            </a:endParaRP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152" y="4571288"/>
            <a:ext cx="181378" cy="244163"/>
          </a:xfrm>
          <a:prstGeom prst="rect">
            <a:avLst/>
          </a:prstGeom>
        </p:spPr>
      </p:pic>
      <p:pic>
        <p:nvPicPr>
          <p:cNvPr id="23" name="Imagen 8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582" y="4973099"/>
            <a:ext cx="145293" cy="313526"/>
          </a:xfrm>
          <a:prstGeom prst="rect">
            <a:avLst/>
          </a:prstGeom>
        </p:spPr>
      </p:pic>
      <p:sp>
        <p:nvSpPr>
          <p:cNvPr id="24" name="Título 8"/>
          <p:cNvSpPr txBox="1">
            <a:spLocks/>
          </p:cNvSpPr>
          <p:nvPr/>
        </p:nvSpPr>
        <p:spPr>
          <a:xfrm>
            <a:off x="5849871" y="4571288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 smtClean="0">
                <a:solidFill>
                  <a:srgbClr val="606060"/>
                </a:solidFill>
              </a:rPr>
              <a:t>@</a:t>
            </a:r>
            <a:r>
              <a:rPr lang="es-ES" sz="1400" b="1" dirty="0" err="1" smtClean="0">
                <a:solidFill>
                  <a:srgbClr val="606060"/>
                </a:solidFill>
              </a:rPr>
              <a:t>chiletravel</a:t>
            </a:r>
            <a:endParaRPr lang="es-ES" sz="1400" b="1" dirty="0">
              <a:solidFill>
                <a:srgbClr val="606060"/>
              </a:solidFill>
            </a:endParaRPr>
          </a:p>
        </p:txBody>
      </p:sp>
      <p:sp>
        <p:nvSpPr>
          <p:cNvPr id="25" name="Título 8"/>
          <p:cNvSpPr txBox="1">
            <a:spLocks/>
          </p:cNvSpPr>
          <p:nvPr/>
        </p:nvSpPr>
        <p:spPr>
          <a:xfrm>
            <a:off x="5849871" y="5043490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s-ES" sz="1400" b="1" dirty="0" err="1" smtClean="0">
                <a:solidFill>
                  <a:schemeClr val="accent5">
                    <a:lumMod val="75000"/>
                  </a:schemeClr>
                </a:solidFill>
              </a:rPr>
              <a:t>chiletravelguide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504" y="5864875"/>
            <a:ext cx="862284" cy="78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ángulo 27"/>
          <p:cNvSpPr>
            <a:spLocks noChangeArrowheads="1"/>
          </p:cNvSpPr>
          <p:nvPr/>
        </p:nvSpPr>
        <p:spPr bwMode="auto">
          <a:xfrm>
            <a:off x="0" y="2982913"/>
            <a:ext cx="9144000" cy="1852612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10" name="Imagen 10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0" y="0"/>
            <a:ext cx="9144000" cy="6858000"/>
          </a:xfrm>
          <a:prstGeom prst="rect">
            <a:avLst/>
          </a:prstGeom>
        </p:spPr>
      </p:pic>
      <p:sp>
        <p:nvSpPr>
          <p:cNvPr id="4" name="CuadroTexto 10"/>
          <p:cNvSpPr txBox="1">
            <a:spLocks noChangeArrowheads="1"/>
          </p:cNvSpPr>
          <p:nvPr/>
        </p:nvSpPr>
        <p:spPr bwMode="auto">
          <a:xfrm>
            <a:off x="932291" y="3205379"/>
            <a:ext cx="3422650" cy="17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s-CL" sz="1400" b="1" dirty="0" smtClean="0">
                <a:latin typeface="Calibri" charset="0"/>
                <a:cs typeface="Calibri" charset="0"/>
              </a:rPr>
              <a:t>HORAS DE </a:t>
            </a:r>
            <a:r>
              <a:rPr lang="es-CL" sz="1400" b="1" dirty="0">
                <a:latin typeface="Calibri" charset="0"/>
                <a:cs typeface="Calibri" charset="0"/>
              </a:rPr>
              <a:t>VUELO DESDE SANTIAGO</a:t>
            </a:r>
            <a:endParaRPr lang="es-ES_tradnl" sz="1400" b="1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s-CL" sz="1400" dirty="0">
                <a:latin typeface="Calibri" charset="0"/>
                <a:cs typeface="Calibri" charset="0"/>
              </a:rPr>
              <a:t>Arica: </a:t>
            </a:r>
            <a:r>
              <a:rPr lang="es-CL" sz="1400" dirty="0" smtClean="0">
                <a:latin typeface="Calibri" charset="0"/>
                <a:cs typeface="Calibri" charset="0"/>
              </a:rPr>
              <a:t>                  2:30</a:t>
            </a:r>
            <a:endParaRPr lang="es-ES_tradnl" sz="1400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s-CL" sz="1400" dirty="0">
                <a:latin typeface="Calibri" charset="0"/>
                <a:cs typeface="Calibri" charset="0"/>
              </a:rPr>
              <a:t>Puerto Montt: </a:t>
            </a:r>
            <a:r>
              <a:rPr lang="es-CL" sz="1400" dirty="0" smtClean="0">
                <a:latin typeface="Calibri" charset="0"/>
                <a:cs typeface="Calibri" charset="0"/>
              </a:rPr>
              <a:t>  1:45</a:t>
            </a:r>
            <a:r>
              <a:rPr lang="en-US" sz="1400" dirty="0" smtClean="0">
                <a:latin typeface="Calibri" charset="0"/>
                <a:cs typeface="Calibri" charset="0"/>
              </a:rPr>
              <a:t> </a:t>
            </a:r>
            <a:endParaRPr lang="en-US" sz="1400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s-CL" sz="1400" dirty="0">
                <a:latin typeface="Calibri" charset="0"/>
                <a:cs typeface="Calibri" charset="0"/>
              </a:rPr>
              <a:t>Punta Arenas: </a:t>
            </a:r>
            <a:r>
              <a:rPr lang="es-CL" sz="1400" dirty="0" smtClean="0">
                <a:latin typeface="Calibri" charset="0"/>
                <a:cs typeface="Calibri" charset="0"/>
              </a:rPr>
              <a:t>   3:20</a:t>
            </a:r>
            <a:endParaRPr lang="en-US" sz="1400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s-CL" sz="1400" dirty="0">
                <a:latin typeface="Calibri" charset="0"/>
                <a:cs typeface="Calibri" charset="0"/>
              </a:rPr>
              <a:t>Isla de Pascua: </a:t>
            </a:r>
            <a:r>
              <a:rPr lang="es-CL" sz="1400" dirty="0" smtClean="0">
                <a:latin typeface="Calibri" charset="0"/>
                <a:cs typeface="Calibri" charset="0"/>
              </a:rPr>
              <a:t>  4:50</a:t>
            </a:r>
            <a:endParaRPr lang="en-US" sz="1400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endParaRPr lang="es-ES" sz="1400" dirty="0">
              <a:latin typeface="Calibri" charset="0"/>
              <a:cs typeface="Calibri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7505416" y="275182"/>
            <a:ext cx="143905" cy="143905"/>
            <a:chOff x="5334000" y="3468682"/>
            <a:chExt cx="259292" cy="259292"/>
          </a:xfrm>
        </p:grpSpPr>
        <p:sp>
          <p:nvSpPr>
            <p:cNvPr id="13" name="Lágrima 12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7559154" y="545057"/>
            <a:ext cx="143905" cy="143905"/>
            <a:chOff x="5334000" y="3468682"/>
            <a:chExt cx="259292" cy="259292"/>
          </a:xfrm>
        </p:grpSpPr>
        <p:sp>
          <p:nvSpPr>
            <p:cNvPr id="16" name="Lágrima 15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7" name="Elipse 16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7695710" y="884782"/>
            <a:ext cx="143905" cy="143905"/>
            <a:chOff x="5334000" y="3468682"/>
            <a:chExt cx="259292" cy="259292"/>
          </a:xfrm>
        </p:grpSpPr>
        <p:sp>
          <p:nvSpPr>
            <p:cNvPr id="19" name="Lágrima 18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20" name="Elipse 19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7542312" y="1072612"/>
            <a:ext cx="143905" cy="143905"/>
            <a:chOff x="5334000" y="3468682"/>
            <a:chExt cx="259292" cy="259292"/>
          </a:xfrm>
        </p:grpSpPr>
        <p:sp>
          <p:nvSpPr>
            <p:cNvPr id="22" name="Lágrima 21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23" name="Elipse 22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7558320" y="1631906"/>
            <a:ext cx="143905" cy="143905"/>
            <a:chOff x="5334000" y="3468682"/>
            <a:chExt cx="259292" cy="259292"/>
          </a:xfrm>
        </p:grpSpPr>
        <p:sp>
          <p:nvSpPr>
            <p:cNvPr id="25" name="Lágrima 24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26" name="Elipse 25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7403798" y="2021618"/>
            <a:ext cx="143905" cy="143905"/>
            <a:chOff x="5334000" y="3468682"/>
            <a:chExt cx="259292" cy="259292"/>
          </a:xfrm>
        </p:grpSpPr>
        <p:sp>
          <p:nvSpPr>
            <p:cNvPr id="28" name="Lágrima 27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29" name="Elipse 28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7208714" y="3091329"/>
            <a:ext cx="143905" cy="143905"/>
            <a:chOff x="5334000" y="3468682"/>
            <a:chExt cx="259292" cy="259292"/>
          </a:xfrm>
        </p:grpSpPr>
        <p:sp>
          <p:nvSpPr>
            <p:cNvPr id="34" name="Lágrima 33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35" name="Elipse 34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7302180" y="3358029"/>
            <a:ext cx="143905" cy="143905"/>
            <a:chOff x="5334000" y="3468682"/>
            <a:chExt cx="259292" cy="259292"/>
          </a:xfrm>
        </p:grpSpPr>
        <p:sp>
          <p:nvSpPr>
            <p:cNvPr id="37" name="Lágrima 36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38" name="Elipse 37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39" name="Agrupar 38"/>
          <p:cNvGrpSpPr/>
          <p:nvPr/>
        </p:nvGrpSpPr>
        <p:grpSpPr>
          <a:xfrm>
            <a:off x="7184845" y="3531599"/>
            <a:ext cx="143905" cy="143905"/>
            <a:chOff x="5334000" y="3468682"/>
            <a:chExt cx="259292" cy="259292"/>
          </a:xfrm>
        </p:grpSpPr>
        <p:sp>
          <p:nvSpPr>
            <p:cNvPr id="40" name="Lágrima 39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41" name="Elipse 40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45" name="Agrupar 44"/>
          <p:cNvGrpSpPr/>
          <p:nvPr/>
        </p:nvGrpSpPr>
        <p:grpSpPr>
          <a:xfrm>
            <a:off x="7179049" y="3704066"/>
            <a:ext cx="143905" cy="143905"/>
            <a:chOff x="5334000" y="3468682"/>
            <a:chExt cx="259292" cy="259292"/>
          </a:xfrm>
        </p:grpSpPr>
        <p:sp>
          <p:nvSpPr>
            <p:cNvPr id="46" name="Lágrima 45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47" name="Elipse 46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48" name="Agrupar 47"/>
          <p:cNvGrpSpPr/>
          <p:nvPr/>
        </p:nvGrpSpPr>
        <p:grpSpPr>
          <a:xfrm>
            <a:off x="7286462" y="3780266"/>
            <a:ext cx="143905" cy="143905"/>
            <a:chOff x="5334000" y="3468682"/>
            <a:chExt cx="259292" cy="259292"/>
          </a:xfrm>
        </p:grpSpPr>
        <p:sp>
          <p:nvSpPr>
            <p:cNvPr id="49" name="Lágrima 48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0" name="Elipse 49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51" name="Agrupar 50"/>
          <p:cNvGrpSpPr/>
          <p:nvPr/>
        </p:nvGrpSpPr>
        <p:grpSpPr>
          <a:xfrm>
            <a:off x="7136350" y="3929491"/>
            <a:ext cx="143905" cy="143905"/>
            <a:chOff x="5334000" y="3468682"/>
            <a:chExt cx="259292" cy="259292"/>
          </a:xfrm>
        </p:grpSpPr>
        <p:sp>
          <p:nvSpPr>
            <p:cNvPr id="52" name="Lágrima 51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3" name="Elipse 52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54" name="Agrupar 53"/>
          <p:cNvGrpSpPr/>
          <p:nvPr/>
        </p:nvGrpSpPr>
        <p:grpSpPr>
          <a:xfrm>
            <a:off x="7286462" y="4399391"/>
            <a:ext cx="143905" cy="143905"/>
            <a:chOff x="5334000" y="3468682"/>
            <a:chExt cx="259292" cy="259292"/>
          </a:xfrm>
        </p:grpSpPr>
        <p:sp>
          <p:nvSpPr>
            <p:cNvPr id="55" name="Lágrima 54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6" name="Elipse 55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57" name="Agrupar 56"/>
          <p:cNvGrpSpPr/>
          <p:nvPr/>
        </p:nvGrpSpPr>
        <p:grpSpPr>
          <a:xfrm>
            <a:off x="7257469" y="5377291"/>
            <a:ext cx="143905" cy="143905"/>
            <a:chOff x="5334000" y="3468682"/>
            <a:chExt cx="259292" cy="259292"/>
          </a:xfrm>
        </p:grpSpPr>
        <p:sp>
          <p:nvSpPr>
            <p:cNvPr id="58" name="Lágrima 57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9" name="Elipse 58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60" name="Agrupar 59"/>
          <p:cNvGrpSpPr/>
          <p:nvPr/>
        </p:nvGrpSpPr>
        <p:grpSpPr>
          <a:xfrm>
            <a:off x="7418649" y="5571355"/>
            <a:ext cx="143905" cy="143905"/>
            <a:chOff x="5334000" y="3468682"/>
            <a:chExt cx="259292" cy="259292"/>
          </a:xfrm>
        </p:grpSpPr>
        <p:sp>
          <p:nvSpPr>
            <p:cNvPr id="61" name="Lágrima 60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62" name="Elipse 61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66" name="Agrupar 65"/>
          <p:cNvGrpSpPr/>
          <p:nvPr/>
        </p:nvGrpSpPr>
        <p:grpSpPr>
          <a:xfrm>
            <a:off x="5288900" y="5541690"/>
            <a:ext cx="143905" cy="143905"/>
            <a:chOff x="5334000" y="3468682"/>
            <a:chExt cx="259292" cy="259292"/>
          </a:xfrm>
        </p:grpSpPr>
        <p:sp>
          <p:nvSpPr>
            <p:cNvPr id="67" name="Lágrima 66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68" name="Elipse 67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72" name="CuadroTexto 15"/>
          <p:cNvSpPr txBox="1">
            <a:spLocks noChangeArrowheads="1"/>
          </p:cNvSpPr>
          <p:nvPr/>
        </p:nvSpPr>
        <p:spPr bwMode="auto">
          <a:xfrm>
            <a:off x="7011780" y="284591"/>
            <a:ext cx="4238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Arica</a:t>
            </a:r>
          </a:p>
        </p:txBody>
      </p:sp>
      <p:sp>
        <p:nvSpPr>
          <p:cNvPr id="73" name="CuadroTexto 15"/>
          <p:cNvSpPr txBox="1">
            <a:spLocks noChangeArrowheads="1"/>
          </p:cNvSpPr>
          <p:nvPr/>
        </p:nvSpPr>
        <p:spPr bwMode="auto">
          <a:xfrm>
            <a:off x="6880731" y="572162"/>
            <a:ext cx="5975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Iquique</a:t>
            </a:r>
          </a:p>
        </p:txBody>
      </p:sp>
      <p:sp>
        <p:nvSpPr>
          <p:cNvPr id="74" name="CuadroTexto 15"/>
          <p:cNvSpPr txBox="1">
            <a:spLocks noChangeArrowheads="1"/>
          </p:cNvSpPr>
          <p:nvPr/>
        </p:nvSpPr>
        <p:spPr bwMode="auto">
          <a:xfrm>
            <a:off x="7923870" y="875556"/>
            <a:ext cx="5975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Calama</a:t>
            </a:r>
          </a:p>
        </p:txBody>
      </p:sp>
      <p:sp>
        <p:nvSpPr>
          <p:cNvPr id="75" name="CuadroTexto 15"/>
          <p:cNvSpPr txBox="1">
            <a:spLocks noChangeArrowheads="1"/>
          </p:cNvSpPr>
          <p:nvPr/>
        </p:nvSpPr>
        <p:spPr bwMode="auto">
          <a:xfrm>
            <a:off x="6511355" y="1090245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r" eaLnBrk="1" hangingPunct="1">
              <a:defRPr sz="1300">
                <a:solidFill>
                  <a:srgbClr val="47474B"/>
                </a:solidFill>
                <a:latin typeface="Calibri"/>
                <a:cs typeface="Calibri"/>
              </a:defRPr>
            </a:lvl1pPr>
            <a:lvl2pPr marL="742950" indent="-285750" eaLnBrk="0" hangingPunct="0">
              <a:defRPr sz="2400"/>
            </a:lvl2pPr>
            <a:lvl3pPr marL="1143000" indent="-228600" eaLnBrk="0" hangingPunct="0">
              <a:defRPr sz="2400"/>
            </a:lvl3pPr>
            <a:lvl4pPr marL="1600200" indent="-228600" eaLnBrk="0" hangingPunct="0">
              <a:defRPr sz="2400"/>
            </a:lvl4pPr>
            <a:lvl5pPr marL="2057400" indent="-2286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9pPr>
          </a:lstStyle>
          <a:p>
            <a:r>
              <a:rPr lang="es-ES" dirty="0"/>
              <a:t>Antofagasta</a:t>
            </a:r>
          </a:p>
        </p:txBody>
      </p:sp>
      <p:sp>
        <p:nvSpPr>
          <p:cNvPr id="76" name="CuadroTexto 15"/>
          <p:cNvSpPr txBox="1">
            <a:spLocks noChangeArrowheads="1"/>
          </p:cNvSpPr>
          <p:nvPr/>
        </p:nvSpPr>
        <p:spPr bwMode="auto">
          <a:xfrm>
            <a:off x="7869280" y="1679019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eaLnBrk="1" hangingPunct="1">
              <a:defRPr sz="1300">
                <a:solidFill>
                  <a:srgbClr val="47474B"/>
                </a:solidFill>
                <a:latin typeface="Calibri"/>
                <a:cs typeface="Calibri"/>
              </a:defRPr>
            </a:lvl1pPr>
            <a:lvl2pPr marL="742950" indent="-285750" eaLnBrk="0" hangingPunct="0">
              <a:defRPr sz="2400"/>
            </a:lvl2pPr>
            <a:lvl3pPr marL="1143000" indent="-228600" eaLnBrk="0" hangingPunct="0">
              <a:defRPr sz="2400"/>
            </a:lvl3pPr>
            <a:lvl4pPr marL="1600200" indent="-228600" eaLnBrk="0" hangingPunct="0">
              <a:defRPr sz="2400"/>
            </a:lvl4pPr>
            <a:lvl5pPr marL="2057400" indent="-2286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9pPr>
          </a:lstStyle>
          <a:p>
            <a:r>
              <a:rPr lang="es-ES" dirty="0"/>
              <a:t>Copiapó</a:t>
            </a:r>
          </a:p>
        </p:txBody>
      </p:sp>
      <p:sp>
        <p:nvSpPr>
          <p:cNvPr id="77" name="CuadroTexto 15"/>
          <p:cNvSpPr txBox="1">
            <a:spLocks noChangeArrowheads="1"/>
          </p:cNvSpPr>
          <p:nvPr/>
        </p:nvSpPr>
        <p:spPr bwMode="auto">
          <a:xfrm>
            <a:off x="6236144" y="2019090"/>
            <a:ext cx="1111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La </a:t>
            </a:r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Serena</a:t>
            </a:r>
          </a:p>
        </p:txBody>
      </p:sp>
      <p:sp>
        <p:nvSpPr>
          <p:cNvPr id="78" name="CuadroTexto 15"/>
          <p:cNvSpPr txBox="1">
            <a:spLocks noChangeArrowheads="1"/>
          </p:cNvSpPr>
          <p:nvPr/>
        </p:nvSpPr>
        <p:spPr bwMode="auto">
          <a:xfrm>
            <a:off x="4085617" y="1889146"/>
            <a:ext cx="1111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I</a:t>
            </a:r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sla de Pascua</a:t>
            </a:r>
          </a:p>
        </p:txBody>
      </p:sp>
      <p:sp>
        <p:nvSpPr>
          <p:cNvPr id="79" name="CuadroTexto 15"/>
          <p:cNvSpPr txBox="1">
            <a:spLocks noChangeArrowheads="1"/>
          </p:cNvSpPr>
          <p:nvPr/>
        </p:nvSpPr>
        <p:spPr bwMode="auto">
          <a:xfrm>
            <a:off x="4636923" y="2590063"/>
            <a:ext cx="182582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Robinson Crusoe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grpSp>
        <p:nvGrpSpPr>
          <p:cNvPr id="80" name="Agrupar 79"/>
          <p:cNvGrpSpPr/>
          <p:nvPr/>
        </p:nvGrpSpPr>
        <p:grpSpPr>
          <a:xfrm>
            <a:off x="6548325" y="2486162"/>
            <a:ext cx="143905" cy="143905"/>
            <a:chOff x="5334000" y="3468682"/>
            <a:chExt cx="259292" cy="259292"/>
          </a:xfrm>
        </p:grpSpPr>
        <p:sp>
          <p:nvSpPr>
            <p:cNvPr id="81" name="Lágrima 80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82" name="Elipse 81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84" name="CuadroTexto 15"/>
          <p:cNvSpPr txBox="1">
            <a:spLocks noChangeArrowheads="1"/>
          </p:cNvSpPr>
          <p:nvPr/>
        </p:nvSpPr>
        <p:spPr bwMode="auto">
          <a:xfrm>
            <a:off x="7719168" y="2618923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 smtClean="0">
                <a:solidFill>
                  <a:srgbClr val="EB0028"/>
                </a:solidFill>
                <a:latin typeface="Calibri"/>
                <a:cs typeface="Calibri"/>
              </a:rPr>
              <a:t>Santiago</a:t>
            </a:r>
            <a:endParaRPr lang="es-ES" sz="1300" dirty="0">
              <a:solidFill>
                <a:srgbClr val="EB0028"/>
              </a:solidFill>
              <a:latin typeface="Calibri"/>
              <a:cs typeface="Calibri"/>
            </a:endParaRPr>
          </a:p>
        </p:txBody>
      </p:sp>
      <p:sp>
        <p:nvSpPr>
          <p:cNvPr id="85" name="CuadroTexto 15"/>
          <p:cNvSpPr txBox="1">
            <a:spLocks noChangeArrowheads="1"/>
          </p:cNvSpPr>
          <p:nvPr/>
        </p:nvSpPr>
        <p:spPr bwMode="auto">
          <a:xfrm>
            <a:off x="7558648" y="3358504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Temuco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87" name="CuadroTexto 15"/>
          <p:cNvSpPr txBox="1">
            <a:spLocks noChangeArrowheads="1"/>
          </p:cNvSpPr>
          <p:nvPr/>
        </p:nvSpPr>
        <p:spPr bwMode="auto">
          <a:xfrm>
            <a:off x="7464719" y="3853808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Puerto Montt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88" name="CuadroTexto 15"/>
          <p:cNvSpPr txBox="1">
            <a:spLocks noChangeArrowheads="1"/>
          </p:cNvSpPr>
          <p:nvPr/>
        </p:nvSpPr>
        <p:spPr bwMode="auto">
          <a:xfrm>
            <a:off x="7512647" y="4421573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Balmaceda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0" name="CuadroTexto 15"/>
          <p:cNvSpPr txBox="1">
            <a:spLocks noChangeArrowheads="1"/>
          </p:cNvSpPr>
          <p:nvPr/>
        </p:nvSpPr>
        <p:spPr bwMode="auto">
          <a:xfrm>
            <a:off x="6166439" y="3146530"/>
            <a:ext cx="9829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Concepción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1" name="CuadroTexto 15"/>
          <p:cNvSpPr txBox="1">
            <a:spLocks noChangeArrowheads="1"/>
          </p:cNvSpPr>
          <p:nvPr/>
        </p:nvSpPr>
        <p:spPr bwMode="auto">
          <a:xfrm>
            <a:off x="6144214" y="3494216"/>
            <a:ext cx="9829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Valdivia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2" name="CuadroTexto 15"/>
          <p:cNvSpPr txBox="1">
            <a:spLocks noChangeArrowheads="1"/>
          </p:cNvSpPr>
          <p:nvPr/>
        </p:nvSpPr>
        <p:spPr bwMode="auto">
          <a:xfrm>
            <a:off x="6123740" y="3695408"/>
            <a:ext cx="9829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Osorno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3" name="CuadroTexto 15"/>
          <p:cNvSpPr txBox="1">
            <a:spLocks noChangeArrowheads="1"/>
          </p:cNvSpPr>
          <p:nvPr/>
        </p:nvSpPr>
        <p:spPr bwMode="auto">
          <a:xfrm>
            <a:off x="6096286" y="3963098"/>
            <a:ext cx="9829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Chiloé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4" name="CuadroTexto 15"/>
          <p:cNvSpPr txBox="1">
            <a:spLocks noChangeArrowheads="1"/>
          </p:cNvSpPr>
          <p:nvPr/>
        </p:nvSpPr>
        <p:spPr bwMode="auto">
          <a:xfrm>
            <a:off x="5462471" y="5368595"/>
            <a:ext cx="15924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Puerto Natales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5" name="CuadroTexto 15"/>
          <p:cNvSpPr txBox="1">
            <a:spLocks noChangeArrowheads="1"/>
          </p:cNvSpPr>
          <p:nvPr/>
        </p:nvSpPr>
        <p:spPr bwMode="auto">
          <a:xfrm>
            <a:off x="5626981" y="5693535"/>
            <a:ext cx="15924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Punta Arenas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6" name="CuadroTexto 15"/>
          <p:cNvSpPr txBox="1">
            <a:spLocks noChangeArrowheads="1"/>
          </p:cNvSpPr>
          <p:nvPr/>
        </p:nvSpPr>
        <p:spPr bwMode="auto">
          <a:xfrm>
            <a:off x="3175287" y="6184222"/>
            <a:ext cx="15924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Antártica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pic>
        <p:nvPicPr>
          <p:cNvPr id="97" name="Imagen 9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492" y="270948"/>
            <a:ext cx="325945" cy="416485"/>
          </a:xfrm>
          <a:prstGeom prst="rect">
            <a:avLst/>
          </a:prstGeom>
        </p:spPr>
      </p:pic>
      <p:grpSp>
        <p:nvGrpSpPr>
          <p:cNvPr id="99" name="Agrupar 98"/>
          <p:cNvGrpSpPr/>
          <p:nvPr/>
        </p:nvGrpSpPr>
        <p:grpSpPr>
          <a:xfrm>
            <a:off x="4538872" y="1601223"/>
            <a:ext cx="143905" cy="143905"/>
            <a:chOff x="5334000" y="3468682"/>
            <a:chExt cx="259292" cy="259292"/>
          </a:xfrm>
        </p:grpSpPr>
        <p:sp>
          <p:nvSpPr>
            <p:cNvPr id="100" name="Lágrima 99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01" name="Elipse 100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7474591" y="2478269"/>
            <a:ext cx="259292" cy="259292"/>
            <a:chOff x="5334000" y="3468682"/>
            <a:chExt cx="259292" cy="259292"/>
          </a:xfrm>
        </p:grpSpPr>
        <p:sp>
          <p:nvSpPr>
            <p:cNvPr id="9" name="Lágrima 8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0" name="Elipse 9"/>
            <p:cNvSpPr/>
            <p:nvPr/>
          </p:nvSpPr>
          <p:spPr bwMode="auto">
            <a:xfrm>
              <a:off x="5364825" y="3502820"/>
              <a:ext cx="197643" cy="1976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104" name="Agrupar 103"/>
          <p:cNvGrpSpPr/>
          <p:nvPr/>
        </p:nvGrpSpPr>
        <p:grpSpPr>
          <a:xfrm>
            <a:off x="160089" y="13470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105" name="Rectángulo 104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06" name="Imagen 10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sp>
        <p:nvSpPr>
          <p:cNvPr id="107" name="Llamada ovalada 106"/>
          <p:cNvSpPr/>
          <p:nvPr/>
        </p:nvSpPr>
        <p:spPr bwMode="auto">
          <a:xfrm rot="15120000">
            <a:off x="317189" y="3193957"/>
            <a:ext cx="447218" cy="454455"/>
          </a:xfrm>
          <a:prstGeom prst="wedgeEllipseCallout">
            <a:avLst/>
          </a:prstGeom>
          <a:solidFill>
            <a:srgbClr val="009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09" name="Imagen 10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99" y="3270365"/>
            <a:ext cx="292049" cy="312910"/>
          </a:xfrm>
          <a:prstGeom prst="rect">
            <a:avLst/>
          </a:prstGeom>
        </p:spPr>
      </p:pic>
      <p:sp>
        <p:nvSpPr>
          <p:cNvPr id="108" name="CuadroTexto 2"/>
          <p:cNvSpPr txBox="1">
            <a:spLocks noChangeArrowheads="1"/>
          </p:cNvSpPr>
          <p:nvPr/>
        </p:nvSpPr>
        <p:spPr bwMode="auto">
          <a:xfrm>
            <a:off x="467226" y="1379279"/>
            <a:ext cx="36183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_tradnl" sz="3200" b="1" dirty="0">
                <a:latin typeface="Calibri" charset="0"/>
                <a:cs typeface="Calibri" charset="0"/>
              </a:rPr>
              <a:t>Chile, </a:t>
            </a:r>
            <a:endParaRPr lang="es-ES_tradnl" sz="3200" b="1" dirty="0" smtClean="0">
              <a:latin typeface="Calibri" charset="0"/>
              <a:cs typeface="Calibri" charset="0"/>
            </a:endParaRPr>
          </a:p>
          <a:p>
            <a:pPr eaLnBrk="1" hangingPunct="1"/>
            <a:r>
              <a:rPr lang="es-ES" sz="3200" b="1" dirty="0">
                <a:latin typeface="Calibri" charset="0"/>
                <a:cs typeface="Calibri" charset="0"/>
              </a:rPr>
              <a:t>u</a:t>
            </a:r>
            <a:r>
              <a:rPr lang="es-ES_tradnl" sz="3200" b="1" dirty="0" smtClean="0">
                <a:latin typeface="Calibri" charset="0"/>
                <a:cs typeface="Calibri" charset="0"/>
              </a:rPr>
              <a:t>n </a:t>
            </a:r>
            <a:r>
              <a:rPr lang="es-ES_tradnl" sz="3200" b="1" dirty="0">
                <a:latin typeface="Calibri" charset="0"/>
                <a:cs typeface="Calibri" charset="0"/>
              </a:rPr>
              <a:t>p</a:t>
            </a:r>
            <a:r>
              <a:rPr lang="es-ES_tradnl" sz="3200" b="1" dirty="0" smtClean="0">
                <a:latin typeface="Calibri" charset="0"/>
                <a:cs typeface="Calibri" charset="0"/>
              </a:rPr>
              <a:t>aís conectado</a:t>
            </a:r>
            <a:endParaRPr lang="es-ES" sz="3200" b="1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18 Imag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1986" y="0"/>
            <a:ext cx="9175985" cy="613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Agrupar 15"/>
          <p:cNvGrpSpPr/>
          <p:nvPr/>
        </p:nvGrpSpPr>
        <p:grpSpPr>
          <a:xfrm>
            <a:off x="160089" y="13470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17" name="Rectángulo 16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sp>
        <p:nvSpPr>
          <p:cNvPr id="92" name="CuadroTexto 91"/>
          <p:cNvSpPr txBox="1"/>
          <p:nvPr/>
        </p:nvSpPr>
        <p:spPr>
          <a:xfrm>
            <a:off x="4104681" y="301572"/>
            <a:ext cx="87066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s-ES" sz="1000" dirty="0" smtClean="0">
                <a:solidFill>
                  <a:schemeClr val="bg2">
                    <a:alpha val="50000"/>
                  </a:schemeClr>
                </a:solidFill>
                <a:latin typeface="Calibri"/>
                <a:cs typeface="Calibri"/>
              </a:rPr>
              <a:t>AMÉRICA DEL NORTE</a:t>
            </a:r>
            <a:endParaRPr lang="es-ES" sz="10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4" name="Rectángulo 1"/>
          <p:cNvSpPr>
            <a:spLocks noChangeArrowheads="1"/>
          </p:cNvSpPr>
          <p:nvPr/>
        </p:nvSpPr>
        <p:spPr bwMode="auto">
          <a:xfrm>
            <a:off x="-31986" y="5452522"/>
            <a:ext cx="9175986" cy="14054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46439" y="5685418"/>
            <a:ext cx="2405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14 millones de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pasajeros es la capacidad anual del aeropuerto Comodoro Arturo Merino Benítez.</a:t>
            </a: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070746" y="5666072"/>
            <a:ext cx="2671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Elegido 2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veces como el mejor aeropuerto en Latinoamérica, por ser uno de los más seguros y modernos de la r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egión.</a:t>
            </a:r>
            <a:endParaRPr lang="es-CL" sz="2400" b="1" i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114197" y="5665278"/>
            <a:ext cx="2839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30 millones de pasajeros será la capacidad del nuevo aeropuerto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internacional de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Santiago que se inaugurará el año 2019.</a:t>
            </a:r>
          </a:p>
        </p:txBody>
      </p:sp>
      <p:cxnSp>
        <p:nvCxnSpPr>
          <p:cNvPr id="70" name="Conector recto 36"/>
          <p:cNvCxnSpPr/>
          <p:nvPr/>
        </p:nvCxnSpPr>
        <p:spPr bwMode="auto">
          <a:xfrm flipV="1">
            <a:off x="2764978" y="5610021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3" name="Rectángulo 5"/>
          <p:cNvSpPr>
            <a:spLocks noChangeArrowheads="1"/>
          </p:cNvSpPr>
          <p:nvPr/>
        </p:nvSpPr>
        <p:spPr bwMode="auto">
          <a:xfrm>
            <a:off x="3998793" y="83871"/>
            <a:ext cx="5145207" cy="65772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cxnSp>
        <p:nvCxnSpPr>
          <p:cNvPr id="71" name="Conector recto 36"/>
          <p:cNvCxnSpPr/>
          <p:nvPr/>
        </p:nvCxnSpPr>
        <p:spPr bwMode="auto">
          <a:xfrm flipV="1">
            <a:off x="5937838" y="5602811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36 CuadroTexto"/>
          <p:cNvSpPr txBox="1"/>
          <p:nvPr/>
        </p:nvSpPr>
        <p:spPr>
          <a:xfrm>
            <a:off x="4104681" y="154093"/>
            <a:ext cx="6289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i="1" dirty="0">
                <a:solidFill>
                  <a:schemeClr val="bg1"/>
                </a:solidFill>
                <a:latin typeface="Calibri" charset="0"/>
                <a:cs typeface="Calibri" charset="0"/>
              </a:rPr>
              <a:t>Aeropuerto Internacional de Santiago</a:t>
            </a:r>
          </a:p>
          <a:p>
            <a:endParaRPr lang="es-CL" sz="2400" b="1" i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1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ángulo 5"/>
          <p:cNvSpPr>
            <a:spLocks noChangeArrowheads="1"/>
          </p:cNvSpPr>
          <p:nvPr/>
        </p:nvSpPr>
        <p:spPr bwMode="auto">
          <a:xfrm>
            <a:off x="0" y="2861501"/>
            <a:ext cx="4787900" cy="103768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1" name="Título 20"/>
          <p:cNvSpPr>
            <a:spLocks noGrp="1"/>
          </p:cNvSpPr>
          <p:nvPr>
            <p:ph type="title"/>
          </p:nvPr>
        </p:nvSpPr>
        <p:spPr>
          <a:xfrm>
            <a:off x="-43683" y="3038305"/>
            <a:ext cx="4346831" cy="646331"/>
          </a:xfrm>
        </p:spPr>
        <p:txBody>
          <a:bodyPr/>
          <a:lstStyle/>
          <a:p>
            <a:pPr marL="0" algn="r">
              <a:defRPr/>
            </a:pPr>
            <a:r>
              <a:rPr lang="es-CL" sz="2100" dirty="0">
                <a:solidFill>
                  <a:schemeClr val="bg1"/>
                </a:solidFill>
              </a:rPr>
              <a:t>r</a:t>
            </a:r>
            <a:r>
              <a:rPr lang="es-CL" sz="2100" dirty="0" smtClean="0">
                <a:solidFill>
                  <a:schemeClr val="bg1"/>
                </a:solidFill>
              </a:rPr>
              <a:t>azones </a:t>
            </a:r>
            <a:r>
              <a:rPr lang="es-CL" sz="2100" dirty="0">
                <a:solidFill>
                  <a:schemeClr val="bg1"/>
                </a:solidFill>
              </a:rPr>
              <a:t>para </a:t>
            </a:r>
            <a:r>
              <a:rPr lang="es-CL" sz="2100" dirty="0" smtClean="0">
                <a:solidFill>
                  <a:schemeClr val="bg1"/>
                </a:solidFill>
              </a:rPr>
              <a:t>elegir Chile </a:t>
            </a:r>
            <a:br>
              <a:rPr lang="es-CL" sz="2100" dirty="0" smtClean="0">
                <a:solidFill>
                  <a:schemeClr val="bg1"/>
                </a:solidFill>
              </a:rPr>
            </a:br>
            <a:r>
              <a:rPr lang="es-CL" sz="2100" dirty="0" smtClean="0">
                <a:solidFill>
                  <a:schemeClr val="bg1"/>
                </a:solidFill>
              </a:rPr>
              <a:t>como destino de Reuniones</a:t>
            </a:r>
            <a:r>
              <a:rPr lang="en-US" sz="2100" dirty="0" smtClean="0">
                <a:solidFill>
                  <a:schemeClr val="bg1"/>
                </a:solidFill>
              </a:rPr>
              <a:t> </a:t>
            </a:r>
            <a:endParaRPr lang="es-ES" sz="2100" dirty="0">
              <a:solidFill>
                <a:schemeClr val="bg1"/>
              </a:solidFill>
            </a:endParaRP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18"/>
          </p:nvPr>
        </p:nvSpPr>
        <p:spPr>
          <a:xfrm>
            <a:off x="418995" y="2842575"/>
            <a:ext cx="769938" cy="10156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15" name="Agrupar 14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6" name="Rectángulo 15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  <p:pic>
        <p:nvPicPr>
          <p:cNvPr id="54" name="Marcador de posición de imagen 53" descr="HM_ESP_RIESCO_02_06_2014_1328el.jpg"/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"/>
          <a:stretch/>
        </p:blipFill>
        <p:spPr/>
      </p:pic>
      <p:pic>
        <p:nvPicPr>
          <p:cNvPr id="56" name="Marcador de posición de imagen 55" descr="HM_E_RIESCO_121214_3179.JPG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4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19 Marcador de posición de imagen"/>
          <p:cNvPicPr>
            <a:picLocks noGrp="1" noChangeAspect="1"/>
          </p:cNvPicPr>
          <p:nvPr>
            <p:ph type="pic" idx="1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712" y="2853564"/>
            <a:ext cx="2046287" cy="2303350"/>
          </a:xfrm>
        </p:spPr>
      </p:pic>
      <p:pic>
        <p:nvPicPr>
          <p:cNvPr id="23" name="22 Marcador de posición de imagen"/>
          <p:cNvPicPr>
            <a:picLocks noGrp="1" noChangeAspect="1"/>
          </p:cNvPicPr>
          <p:nvPr>
            <p:ph type="pic" idx="16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6372"/>
          <a:stretch/>
        </p:blipFill>
        <p:spPr>
          <a:xfrm>
            <a:off x="4761937" y="2853564"/>
            <a:ext cx="2351651" cy="2455415"/>
          </a:xfrm>
        </p:spPr>
      </p:pic>
      <p:pic>
        <p:nvPicPr>
          <p:cNvPr id="25" name="24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2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5 Marcador de posición de imagen"/>
          <p:cNvPicPr>
            <a:picLocks noGrp="1" noChangeAspect="1"/>
          </p:cNvPicPr>
          <p:nvPr>
            <p:ph type="pic" idx="16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900" y="5156200"/>
            <a:ext cx="4356100" cy="1709738"/>
          </a:xfrm>
        </p:spPr>
      </p:pic>
    </p:spTree>
    <p:extLst>
      <p:ext uri="{BB962C8B-B14F-4D97-AF65-F5344CB8AC3E}">
        <p14:creationId xmlns:p14="http://schemas.microsoft.com/office/powerpoint/2010/main" val="41770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151\marketing\MARKETING\8. COMUNICACIONES\presentaciones\reuniones\Tips\TIPS reuniones-0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0348" y="3936823"/>
            <a:ext cx="1616407" cy="141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1.151\marketing\MARKETING\8. COMUNICACIONES\presentaciones\reuniones\Tips\TIPS reuniones-0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792" y="2665673"/>
            <a:ext cx="2141799" cy="10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Agrupar 16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  <a:solidFill>
            <a:srgbClr val="EB0028"/>
          </a:solidFill>
        </p:grpSpPr>
        <p:sp>
          <p:nvSpPr>
            <p:cNvPr id="19" name="Rectángulo 18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cxnSp>
        <p:nvCxnSpPr>
          <p:cNvPr id="42" name="Conector recto 41"/>
          <p:cNvCxnSpPr/>
          <p:nvPr/>
        </p:nvCxnSpPr>
        <p:spPr bwMode="auto">
          <a:xfrm flipV="1">
            <a:off x="1809929" y="5355818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CuadroTexto 22"/>
          <p:cNvSpPr txBox="1"/>
          <p:nvPr/>
        </p:nvSpPr>
        <p:spPr>
          <a:xfrm>
            <a:off x="823074" y="279396"/>
            <a:ext cx="4335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i="1" dirty="0" smtClean="0">
                <a:solidFill>
                  <a:srgbClr val="EB0028"/>
                </a:solidFill>
                <a:latin typeface="Calibri"/>
                <a:cs typeface="Calibri"/>
              </a:rPr>
              <a:t>Estabilidad Económica y Política</a:t>
            </a:r>
            <a:endParaRPr lang="es-ES" sz="2400" b="1" i="1" dirty="0">
              <a:solidFill>
                <a:srgbClr val="EB0028"/>
              </a:solidFill>
              <a:latin typeface="Calibri"/>
              <a:cs typeface="Calibri"/>
            </a:endParaRPr>
          </a:p>
        </p:txBody>
      </p:sp>
      <p:sp>
        <p:nvSpPr>
          <p:cNvPr id="24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6000" b="1" dirty="0" smtClean="0">
                <a:solidFill>
                  <a:srgbClr val="EB0028"/>
                </a:solidFill>
                <a:latin typeface="Chilena" charset="0"/>
                <a:cs typeface="Chilena" charset="0"/>
              </a:rPr>
              <a:t>1</a:t>
            </a:r>
            <a:endParaRPr lang="es-ES" sz="6000" b="1" dirty="0">
              <a:solidFill>
                <a:srgbClr val="EB0028"/>
              </a:solidFill>
              <a:latin typeface="Chilena" charset="0"/>
              <a:cs typeface="Chilena" charset="0"/>
            </a:endParaRPr>
          </a:p>
        </p:txBody>
      </p:sp>
      <p:cxnSp>
        <p:nvCxnSpPr>
          <p:cNvPr id="12" name="Conector recto 17"/>
          <p:cNvCxnSpPr/>
          <p:nvPr/>
        </p:nvCxnSpPr>
        <p:spPr bwMode="auto">
          <a:xfrm>
            <a:off x="7218388" y="2595226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ector recto 17"/>
          <p:cNvCxnSpPr/>
          <p:nvPr/>
        </p:nvCxnSpPr>
        <p:spPr bwMode="auto">
          <a:xfrm>
            <a:off x="7230348" y="3874851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ector recto 17"/>
          <p:cNvCxnSpPr/>
          <p:nvPr/>
        </p:nvCxnSpPr>
        <p:spPr bwMode="auto">
          <a:xfrm>
            <a:off x="7278178" y="5375362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7 Marcador de posición de imagen"/>
          <p:cNvPicPr>
            <a:picLocks noGrp="1" noChangeAspect="1"/>
          </p:cNvPicPr>
          <p:nvPr>
            <p:ph type="pic" idx="16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2" descr="\\192.168.1.151\marketing\MARKETING\8. COMUNICACIONES\presentaciones\globos info\ccb tips\png\TIPS reuniones-2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2315" y="5429954"/>
            <a:ext cx="1518995" cy="14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151\marketing\MARKETING\8. COMUNICACIONES\presentaciones\globos info\ccb tips\png\TIPS reuniones-1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436" y="1138238"/>
            <a:ext cx="1544638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823074" y="279396"/>
            <a:ext cx="6492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i="1" dirty="0">
                <a:solidFill>
                  <a:srgbClr val="FF9900"/>
                </a:solidFill>
                <a:latin typeface="Calibri"/>
                <a:ea typeface="Lucida Grande"/>
                <a:cs typeface="Calibri"/>
                <a:sym typeface="Calibri" charset="0"/>
              </a:rPr>
              <a:t>Moderna </a:t>
            </a:r>
            <a:r>
              <a:rPr lang="es-ES" sz="2400" b="1" i="1" dirty="0" smtClean="0">
                <a:solidFill>
                  <a:srgbClr val="FF9900"/>
                </a:solidFill>
                <a:latin typeface="Calibri"/>
                <a:ea typeface="Lucida Grande"/>
                <a:cs typeface="Calibri"/>
                <a:sym typeface="Calibri" charset="0"/>
              </a:rPr>
              <a:t>Tecnología </a:t>
            </a:r>
            <a:r>
              <a:rPr lang="es-ES" sz="2400" b="1" i="1" dirty="0">
                <a:solidFill>
                  <a:srgbClr val="FF9900"/>
                </a:solidFill>
                <a:latin typeface="Calibri"/>
                <a:ea typeface="Lucida Grande"/>
                <a:cs typeface="Calibri"/>
                <a:sym typeface="Calibri" charset="0"/>
              </a:rPr>
              <a:t>e </a:t>
            </a:r>
            <a:r>
              <a:rPr lang="es-ES" sz="2400" b="1" i="1" dirty="0" smtClean="0">
                <a:solidFill>
                  <a:srgbClr val="FF9900"/>
                </a:solidFill>
                <a:latin typeface="Calibri"/>
                <a:ea typeface="Lucida Grande"/>
                <a:cs typeface="Calibri"/>
                <a:sym typeface="Calibri" charset="0"/>
              </a:rPr>
              <a:t>Infraestructura</a:t>
            </a:r>
            <a:endParaRPr lang="es-ES" sz="2400" b="1" i="1" dirty="0">
              <a:solidFill>
                <a:srgbClr val="FF9900"/>
              </a:solidFill>
              <a:latin typeface="Calibri"/>
              <a:ea typeface="Lucida Grande"/>
              <a:cs typeface="Calibri"/>
              <a:sym typeface="Calibri" charset="0"/>
            </a:endParaRPr>
          </a:p>
        </p:txBody>
      </p:sp>
      <p:cxnSp>
        <p:nvCxnSpPr>
          <p:cNvPr id="37" name="Conector recto 36"/>
          <p:cNvCxnSpPr/>
          <p:nvPr/>
        </p:nvCxnSpPr>
        <p:spPr bwMode="auto">
          <a:xfrm flipV="1">
            <a:off x="1979985" y="1335004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0"/>
              </a:spcBef>
              <a:buClr>
                <a:srgbClr val="FFA300"/>
              </a:buClr>
              <a:buSzPct val="75000"/>
            </a:pPr>
            <a:r>
              <a:rPr lang="es-ES" sz="6600" b="1" dirty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cxnSp>
        <p:nvCxnSpPr>
          <p:cNvPr id="28" name="Conector recto 27"/>
          <p:cNvCxnSpPr/>
          <p:nvPr/>
        </p:nvCxnSpPr>
        <p:spPr bwMode="auto">
          <a:xfrm flipV="1">
            <a:off x="4354790" y="1321005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ector recto 36"/>
          <p:cNvCxnSpPr/>
          <p:nvPr/>
        </p:nvCxnSpPr>
        <p:spPr bwMode="auto">
          <a:xfrm flipV="1">
            <a:off x="6688238" y="1342003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5" name="Agrupar 24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23" name="Rectángulo 25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24" name="Imagen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FF9900"/>
            </a:solidFill>
          </p:spPr>
        </p:pic>
      </p:grpSp>
      <p:pic>
        <p:nvPicPr>
          <p:cNvPr id="27" name="2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416" y="1441258"/>
            <a:ext cx="1921118" cy="921513"/>
          </a:xfrm>
          <a:prstGeom prst="rect">
            <a:avLst/>
          </a:prstGeom>
        </p:spPr>
      </p:pic>
      <p:pic>
        <p:nvPicPr>
          <p:cNvPr id="29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095" y="1346066"/>
            <a:ext cx="2176484" cy="1111899"/>
          </a:xfrm>
          <a:prstGeom prst="rect">
            <a:avLst/>
          </a:prstGeom>
        </p:spPr>
      </p:pic>
      <p:pic>
        <p:nvPicPr>
          <p:cNvPr id="7172" name="Picture 4" descr="\\192.168.1.151\marketing\MARKETING\8. COMUNICACIONES\presentaciones\reuniones\Tips\TIPS reuniones-0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2980" y="1187034"/>
            <a:ext cx="2166960" cy="13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eronica Binder\Desktop\Tips\TIPS reuniones-1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98" y="1187034"/>
            <a:ext cx="1687717" cy="148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"/>
          <a:stretch/>
        </p:blipFill>
        <p:spPr/>
      </p:pic>
    </p:spTree>
    <p:extLst>
      <p:ext uri="{BB962C8B-B14F-4D97-AF65-F5344CB8AC3E}">
        <p14:creationId xmlns:p14="http://schemas.microsoft.com/office/powerpoint/2010/main" val="14804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posición de imagen"/>
          <p:cNvPicPr>
            <a:picLocks noGrp="1" noChangeAspect="1"/>
          </p:cNvPicPr>
          <p:nvPr>
            <p:ph type="pic" idx="16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5" name="Picture 2" descr="C:\Users\Veronica Binder\Desktop\globitos\globos info-0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8210" y="3928136"/>
            <a:ext cx="2638015" cy="20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>
                <a:ea typeface="Lucida Grande"/>
                <a:cs typeface="Calibri"/>
              </a:rPr>
              <a:t>Seguridad y Calidad de Vida</a:t>
            </a:r>
            <a:endParaRPr lang="es-ES" dirty="0">
              <a:cs typeface="Calibri"/>
            </a:endParaRPr>
          </a:p>
        </p:txBody>
      </p:sp>
      <p:sp>
        <p:nvSpPr>
          <p:cNvPr id="45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>
              <a:buClr>
                <a:srgbClr val="FFA300"/>
              </a:buClr>
              <a:buSzPct val="75000"/>
            </a:pPr>
            <a:r>
              <a:rPr lang="es-ES" sz="6000" b="1" dirty="0">
                <a:solidFill>
                  <a:srgbClr val="0091B2"/>
                </a:solidFill>
                <a:latin typeface="Chilena" charset="0"/>
                <a:cs typeface="Chilena" charset="0"/>
                <a:sym typeface="Calibri" charset="0"/>
              </a:rPr>
              <a:t>3</a:t>
            </a:r>
          </a:p>
        </p:txBody>
      </p:sp>
      <p:cxnSp>
        <p:nvCxnSpPr>
          <p:cNvPr id="11" name="Conector recto 17"/>
          <p:cNvCxnSpPr/>
          <p:nvPr/>
        </p:nvCxnSpPr>
        <p:spPr bwMode="auto">
          <a:xfrm>
            <a:off x="7212429" y="5534499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ector recto 17"/>
          <p:cNvCxnSpPr/>
          <p:nvPr/>
        </p:nvCxnSpPr>
        <p:spPr bwMode="auto">
          <a:xfrm>
            <a:off x="7232016" y="4276628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3" name="Agrupar 19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8" name="Rectángulo 20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9" name="Imagen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0091B2"/>
            </a:solidFill>
          </p:spPr>
        </p:pic>
      </p:grpSp>
      <p:pic>
        <p:nvPicPr>
          <p:cNvPr id="8194" name="Picture 2" descr="\\192.168.1.151\marketing\MARKETING\8. COMUNICACIONES\presentaciones\reuniones\Tips\TIPS reuniones-0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3743" y="2587535"/>
            <a:ext cx="1440481" cy="16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717" y="5692210"/>
            <a:ext cx="1595407" cy="1083902"/>
          </a:xfrm>
          <a:prstGeom prst="rect">
            <a:avLst/>
          </a:prstGeom>
        </p:spPr>
      </p:pic>
      <p:cxnSp>
        <p:nvCxnSpPr>
          <p:cNvPr id="27" name="Conector recto 17"/>
          <p:cNvCxnSpPr/>
          <p:nvPr/>
        </p:nvCxnSpPr>
        <p:spPr bwMode="auto">
          <a:xfrm>
            <a:off x="7264292" y="2500361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 descr="\\192.168.1.151\marketing\MARKETING\8. COMUNICACIONES\presentaciones\globos info\ccb tips\png\TIPS reuniones-0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021" y="1102977"/>
            <a:ext cx="1582591" cy="138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r qué visitar">
  <a:themeElements>
    <a:clrScheme name="CHILE">
      <a:dk1>
        <a:srgbClr val="555559"/>
      </a:dk1>
      <a:lt1>
        <a:srgbClr val="FFFFFF"/>
      </a:lt1>
      <a:dk2>
        <a:srgbClr val="555559"/>
      </a:dk2>
      <a:lt2>
        <a:srgbClr val="0091B2"/>
      </a:lt2>
      <a:accent1>
        <a:srgbClr val="EB0028"/>
      </a:accent1>
      <a:accent2>
        <a:srgbClr val="555559"/>
      </a:accent2>
      <a:accent3>
        <a:srgbClr val="FFFFFF"/>
      </a:accent3>
      <a:accent4>
        <a:srgbClr val="47474B"/>
      </a:accent4>
      <a:accent5>
        <a:srgbClr val="808080"/>
      </a:accent5>
      <a:accent6>
        <a:srgbClr val="4C4C50"/>
      </a:accent6>
      <a:hlink>
        <a:srgbClr val="004C97"/>
      </a:hlink>
      <a:folHlink>
        <a:srgbClr val="FFA3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SimSun" charset="0"/>
            <a:cs typeface="SimSun" charset="0"/>
          </a:defRPr>
        </a:defPPr>
      </a:lstStyle>
    </a:lnDef>
    <a:txDef>
      <a:spPr>
        <a:noFill/>
      </a:spPr>
      <a:bodyPr>
        <a:spAutoFit/>
      </a:bodyPr>
      <a:lstStyle>
        <a:defPPr>
          <a:defRPr sz="2400" b="1" i="1" dirty="0">
            <a:solidFill>
              <a:srgbClr val="FF9900"/>
            </a:solidFill>
            <a:latin typeface="Calibri"/>
            <a:ea typeface="Lucida Grande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9744</TotalTime>
  <Pages>0</Pages>
  <Words>1306</Words>
  <Characters>0</Characters>
  <Application>Microsoft Office PowerPoint</Application>
  <DocSecurity>0</DocSecurity>
  <PresentationFormat>Presentación en pantalla (4:3)</PresentationFormat>
  <Lines>0</Lines>
  <Paragraphs>237</Paragraphs>
  <Slides>36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Por qué visitar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razones para elegir Chile  como destino de Reuniones </vt:lpstr>
      <vt:lpstr>Presentación de PowerPoint</vt:lpstr>
      <vt:lpstr>Presentación de PowerPoint</vt:lpstr>
      <vt:lpstr>Seguridad y Calidad de Vida</vt:lpstr>
      <vt:lpstr>Destino Reconocido Internacionalmente</vt:lpstr>
      <vt:lpstr>Cultura y Patrimonio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GOGOGO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Angelica Kostin</dc:creator>
  <cp:lastModifiedBy>Pia Moya</cp:lastModifiedBy>
  <cp:revision>763</cp:revision>
  <cp:lastPrinted>2015-03-24T20:09:43Z</cp:lastPrinted>
  <dcterms:created xsi:type="dcterms:W3CDTF">2014-02-10T20:59:00Z</dcterms:created>
  <dcterms:modified xsi:type="dcterms:W3CDTF">2015-04-01T19:02:03Z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1033-9.1.0.4088</vt:lpwstr>
  </property>
</Properties>
</file>