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embeddings/oleObject2.bin" ContentType="application/vnd.openxmlformats-officedocument.oleObject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ppt/embeddings/oleObject3.bin" ContentType="application/vnd.openxmlformats-officedocument.oleObject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9.xml" ContentType="application/vnd.openxmlformats-officedocument.presentationml.notesSlide+xml"/>
  <Override PartName="/ppt/embeddings/oleObject4.bin" ContentType="application/vnd.openxmlformats-officedocument.oleObject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4.xml" ContentType="application/vnd.openxmlformats-officedocument.presentationml.tags+xml"/>
  <Override PartName="/ppt/notesSlides/notesSlide12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3.xml" ContentType="application/vnd.openxmlformats-officedocument.presentationml.notesSlide+xml"/>
  <Override PartName="/ppt/tags/tag37.xml" ContentType="application/vnd.openxmlformats-officedocument.presentationml.tags+xml"/>
  <Override PartName="/ppt/notesSlides/notesSlide14.xml" ContentType="application/vnd.openxmlformats-officedocument.presentationml.notesSlide+xml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848" r:id="rId2"/>
    <p:sldId id="847" r:id="rId3"/>
    <p:sldId id="845" r:id="rId4"/>
    <p:sldId id="715" r:id="rId5"/>
    <p:sldId id="716" r:id="rId6"/>
    <p:sldId id="717" r:id="rId7"/>
    <p:sldId id="796" r:id="rId8"/>
    <p:sldId id="804" r:id="rId9"/>
    <p:sldId id="795" r:id="rId10"/>
    <p:sldId id="799" r:id="rId11"/>
    <p:sldId id="798" r:id="rId12"/>
    <p:sldId id="801" r:id="rId13"/>
    <p:sldId id="757" r:id="rId14"/>
    <p:sldId id="758" r:id="rId15"/>
    <p:sldId id="759" r:id="rId16"/>
    <p:sldId id="760" r:id="rId17"/>
    <p:sldId id="761" r:id="rId18"/>
    <p:sldId id="762" r:id="rId19"/>
    <p:sldId id="817" r:id="rId20"/>
    <p:sldId id="802" r:id="rId21"/>
    <p:sldId id="818" r:id="rId22"/>
    <p:sldId id="794" r:id="rId23"/>
    <p:sldId id="824" r:id="rId24"/>
    <p:sldId id="825" r:id="rId25"/>
    <p:sldId id="826" r:id="rId26"/>
    <p:sldId id="827" r:id="rId27"/>
    <p:sldId id="828" r:id="rId28"/>
    <p:sldId id="764" r:id="rId29"/>
    <p:sldId id="773" r:id="rId30"/>
    <p:sldId id="780" r:id="rId31"/>
    <p:sldId id="783" r:id="rId32"/>
    <p:sldId id="787" r:id="rId33"/>
    <p:sldId id="846" r:id="rId34"/>
    <p:sldId id="765" r:id="rId35"/>
    <p:sldId id="813" r:id="rId36"/>
    <p:sldId id="812" r:id="rId37"/>
    <p:sldId id="774" r:id="rId38"/>
    <p:sldId id="775" r:id="rId39"/>
    <p:sldId id="769" r:id="rId40"/>
    <p:sldId id="771" r:id="rId41"/>
    <p:sldId id="770" r:id="rId42"/>
    <p:sldId id="776" r:id="rId43"/>
    <p:sldId id="829" r:id="rId44"/>
    <p:sldId id="830" r:id="rId45"/>
    <p:sldId id="831" r:id="rId46"/>
    <p:sldId id="784" r:id="rId47"/>
    <p:sldId id="806" r:id="rId48"/>
    <p:sldId id="809" r:id="rId49"/>
    <p:sldId id="778" r:id="rId50"/>
    <p:sldId id="779" r:id="rId51"/>
    <p:sldId id="807" r:id="rId52"/>
    <p:sldId id="833" r:id="rId53"/>
    <p:sldId id="834" r:id="rId54"/>
    <p:sldId id="835" r:id="rId55"/>
    <p:sldId id="808" r:id="rId56"/>
    <p:sldId id="837" r:id="rId57"/>
    <p:sldId id="836" r:id="rId58"/>
    <p:sldId id="810" r:id="rId59"/>
    <p:sldId id="839" r:id="rId60"/>
    <p:sldId id="838" r:id="rId61"/>
    <p:sldId id="811" r:id="rId62"/>
    <p:sldId id="840" r:id="rId63"/>
    <p:sldId id="841" r:id="rId64"/>
    <p:sldId id="842" r:id="rId65"/>
    <p:sldId id="791" r:id="rId66"/>
    <p:sldId id="844" r:id="rId67"/>
  </p:sldIdLst>
  <p:sldSz cx="9144000" cy="683895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olina Valenzuela" initials="CV" lastIdx="1" clrIdx="0"/>
  <p:cmAuthor id="1" name="TurismoChile" initials="T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859C"/>
    <a:srgbClr val="85CAE3"/>
    <a:srgbClr val="B08E00"/>
    <a:srgbClr val="FFCC00"/>
    <a:srgbClr val="932F8A"/>
    <a:srgbClr val="6D6D6D"/>
    <a:srgbClr val="737373"/>
    <a:srgbClr val="91D3E3"/>
    <a:srgbClr val="9BD7E5"/>
    <a:srgbClr val="82CC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58" autoAdjust="0"/>
    <p:restoredTop sz="70072" autoAdjust="0"/>
  </p:normalViewPr>
  <p:slideViewPr>
    <p:cSldViewPr snapToGrid="0" snapToObjects="1">
      <p:cViewPr>
        <p:scale>
          <a:sx n="60" d="100"/>
          <a:sy n="60" d="100"/>
        </p:scale>
        <p:origin x="-2528" y="-1272"/>
      </p:cViewPr>
      <p:guideLst>
        <p:guide orient="horz" pos="2142"/>
        <p:guide pos="2542"/>
      </p:guideLst>
    </p:cSldViewPr>
  </p:slideViewPr>
  <p:outlineViewPr>
    <p:cViewPr>
      <p:scale>
        <a:sx n="33" d="100"/>
        <a:sy n="33" d="100"/>
      </p:scale>
      <p:origin x="0" y="12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53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commentAuthors" Target="commentAuthors.xml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FCCA4-741B-4CDD-AB9A-FF63230852F4}" type="datetimeFigureOut">
              <a:rPr lang="es-PE" smtClean="0"/>
              <a:pPr/>
              <a:t>10-03-15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1225" y="744538"/>
            <a:ext cx="49752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892AC-6182-4927-8813-C1DE4A7BF3B4}" type="slidenum">
              <a:rPr lang="es-PE" smtClean="0"/>
              <a:pPr/>
              <a:t>‹Nr.›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92812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11225" y="744538"/>
            <a:ext cx="49752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9EA01C-DBA0-4E00-9B32-EAABBEBBA9CB}" type="slidenum">
              <a:rPr lang="es-CL" smtClean="0"/>
              <a:pPr>
                <a:defRPr/>
              </a:pPr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75824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1225" y="744538"/>
            <a:ext cx="49752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CL" smtClean="0"/>
              <a:t>The second important aspect of our country, we divided our country into five main geographical regiones that are…</a:t>
            </a:r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2AD86503-B7CC-421A-A1A8-568F3E830B03}" type="slidenum">
              <a:rPr lang="es-CL" smtClean="0"/>
              <a:pPr eaLnBrk="1" hangingPunct="1"/>
              <a:t>22</a:t>
            </a:fld>
            <a:endParaRPr lang="es-C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9EA01C-DBA0-4E00-9B32-EAABBEBBA9CB}" type="slidenum">
              <a:rPr lang="es-CL" smtClean="0"/>
              <a:pPr>
                <a:defRPr/>
              </a:pPr>
              <a:t>23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9327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11225" y="744538"/>
            <a:ext cx="49752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9EA01C-DBA0-4E00-9B32-EAABBEBBA9CB}" type="slidenum">
              <a:rPr lang="es-CL" smtClean="0"/>
              <a:pPr>
                <a:defRPr/>
              </a:pPr>
              <a:t>33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75824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US" altLang="es-CL" smtClean="0"/>
              <a:t>Chile’s great success comes from its varied wine production, favored by a Mediterranean climate and its soil characteristics.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Tourists may choose among many routes to visit vineyards.  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en-US" altLang="es-CL" smtClean="0"/>
          </a:p>
          <a:p>
            <a:pPr>
              <a:lnSpc>
                <a:spcPct val="80000"/>
              </a:lnSpc>
            </a:pPr>
            <a:r>
              <a:rPr lang="en-US" altLang="es-CL" smtClean="0"/>
              <a:t>Main vineyards: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 Almaviva (wine)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 Antiyal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 Aquitania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 Cardonal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 Carmen (vineyards)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 Casa Rivas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 Casal de Gorchs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 Cavas del Maipo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 Chinigue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 Chocalán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 Concha y Toro (vineyard)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 Cousiño Macul (vineyard)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 De Martino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 Doña Javiera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 Domus Aurea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 El Principal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 Hacienda Chada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 Haras de Pirque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 Huelquén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 Linderos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 Odfjell Vineyards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 Pargua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-Pérez Cruz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-Portal del Alto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-Quebrada de Macul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-Santa Alicia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-Santa Carolina (vineyard)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-Santa Ema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-Santa Inés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-Santa Rita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-Starry Night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-Tarapacá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-Terraandina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-Terramater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-Tres Palacios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-Undurraga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-Ventisquero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-Vinicola Teillery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-Viñedo Chadwick </a:t>
            </a:r>
          </a:p>
          <a:p>
            <a:pPr>
              <a:lnSpc>
                <a:spcPct val="80000"/>
              </a:lnSpc>
            </a:pPr>
            <a:r>
              <a:rPr lang="en-US" altLang="es-CL" smtClean="0"/>
              <a:t>-William Févre</a:t>
            </a:r>
          </a:p>
          <a:p>
            <a:pPr>
              <a:lnSpc>
                <a:spcPct val="80000"/>
              </a:lnSpc>
            </a:pPr>
            <a:endParaRPr lang="en-US" altLang="es-CL" smtClean="0"/>
          </a:p>
          <a:p>
            <a:pPr>
              <a:lnSpc>
                <a:spcPct val="80000"/>
              </a:lnSpc>
            </a:pPr>
            <a:endParaRPr lang="pt-BR" altLang="es-CL" sz="400" smtClean="0"/>
          </a:p>
        </p:txBody>
      </p:sp>
      <p:sp>
        <p:nvSpPr>
          <p:cNvPr id="77828" name="Espaço Reservado para Número de Slide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/>
            <a:fld id="{415E1791-F331-4C7F-9DF4-58948442A59B}" type="slidenum">
              <a:rPr lang="pt-BR" altLang="es-CL" sz="1200"/>
              <a:pPr algn="r" eaLnBrk="1" hangingPunct="1"/>
              <a:t>50</a:t>
            </a:fld>
            <a:endParaRPr lang="pt-BR" altLang="es-CL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CL" altLang="es-CL" smtClean="0"/>
              <a:t>USO DE MODISMOS AUSTRALIANOS…..</a:t>
            </a:r>
          </a:p>
        </p:txBody>
      </p:sp>
      <p:sp>
        <p:nvSpPr>
          <p:cNvPr id="972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2D94FE2F-BA18-40B8-B118-E17BC05E92D0}" type="slidenum">
              <a:rPr lang="es-CL" altLang="es-CL" smtClean="0"/>
              <a:pPr eaLnBrk="1" hangingPunct="1"/>
              <a:t>65</a:t>
            </a:fld>
            <a:endParaRPr lang="es-CL" altLang="es-C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dirty="0" smtClean="0"/>
          </a:p>
        </p:txBody>
      </p:sp>
      <p:sp>
        <p:nvSpPr>
          <p:cNvPr id="33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F2C84AA2-D525-4A68-B941-A70D35BDD1EE}" type="slidenum">
              <a:rPr lang="pt-BR" smtClean="0"/>
              <a:pPr eaLnBrk="1" hangingPunct="1"/>
              <a:t>5</a:t>
            </a:fld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es-CL" smtClean="0"/>
              <a:t>DADO QUE EL WS ES DE LAN, VISUALMENTE SOLO LOGO LAN, SE MENCIONA VERBALMENTE LA CONEXION COM QF.</a:t>
            </a:r>
            <a:endParaRPr lang="pt-BR" altLang="es-CL" b="1" smtClean="0"/>
          </a:p>
          <a:p>
            <a:endParaRPr lang="pt-BR" altLang="es-CL" smtClean="0"/>
          </a:p>
        </p:txBody>
      </p:sp>
      <p:sp>
        <p:nvSpPr>
          <p:cNvPr id="72708" name="1 Marcador de pie de página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s-ES" altLang="es-CL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1225" y="744538"/>
            <a:ext cx="49752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11225" y="744538"/>
            <a:ext cx="49752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9EA01C-DBA0-4E00-9B32-EAABBEBBA9CB}" type="slidenum">
              <a:rPr lang="es-CL" smtClean="0"/>
              <a:pPr>
                <a:defRPr/>
              </a:pPr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75824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CL" smtClean="0"/>
              <a:t>Wine… yes we have over 12000 kms of wine valleys… but we’re the only ones that have Carmenere</a:t>
            </a:r>
          </a:p>
        </p:txBody>
      </p:sp>
      <p:sp>
        <p:nvSpPr>
          <p:cNvPr id="256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E38CEC0F-9681-4B2C-B2F1-9C96FC9A70F8}" type="slidenum">
              <a:rPr lang="es-CL" smtClean="0"/>
              <a:pPr eaLnBrk="1" hangingPunct="1"/>
              <a:t>15</a:t>
            </a:fld>
            <a:endParaRPr lang="es-C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CL" dirty="0" smtClean="0"/>
              <a:t>And </a:t>
            </a:r>
            <a:r>
              <a:rPr lang="es-CL" dirty="0" err="1" smtClean="0"/>
              <a:t>important</a:t>
            </a:r>
            <a:r>
              <a:rPr lang="es-CL" dirty="0" smtClean="0"/>
              <a:t> media </a:t>
            </a:r>
            <a:r>
              <a:rPr lang="es-CL" dirty="0" err="1" smtClean="0"/>
              <a:t>says</a:t>
            </a:r>
            <a:r>
              <a:rPr lang="es-CL" dirty="0" smtClean="0"/>
              <a:t> </a:t>
            </a:r>
            <a:r>
              <a:rPr lang="es-CL" dirty="0" err="1" smtClean="0"/>
              <a:t>the</a:t>
            </a:r>
            <a:r>
              <a:rPr lang="es-CL" dirty="0" smtClean="0"/>
              <a:t> </a:t>
            </a:r>
            <a:r>
              <a:rPr lang="es-CL" dirty="0" err="1" smtClean="0"/>
              <a:t>same</a:t>
            </a:r>
            <a:r>
              <a:rPr lang="es-CL" dirty="0" smtClean="0"/>
              <a:t> </a:t>
            </a:r>
            <a:r>
              <a:rPr lang="es-CL" dirty="0" err="1" smtClean="0"/>
              <a:t>thing</a:t>
            </a:r>
            <a:r>
              <a:rPr lang="es-CL" dirty="0" smtClean="0"/>
              <a:t> </a:t>
            </a:r>
            <a:r>
              <a:rPr lang="es-CL" dirty="0" err="1" smtClean="0"/>
              <a:t>about</a:t>
            </a:r>
            <a:r>
              <a:rPr lang="es-CL" dirty="0" smtClean="0"/>
              <a:t> </a:t>
            </a:r>
            <a:r>
              <a:rPr lang="es-CL" dirty="0" err="1" smtClean="0"/>
              <a:t>us</a:t>
            </a:r>
            <a:r>
              <a:rPr lang="es-CL" dirty="0" smtClean="0"/>
              <a:t>… </a:t>
            </a:r>
            <a:r>
              <a:rPr lang="es-CL" dirty="0" err="1" smtClean="0"/>
              <a:t>where</a:t>
            </a:r>
            <a:r>
              <a:rPr lang="es-CL" dirty="0" smtClean="0"/>
              <a:t> in </a:t>
            </a:r>
            <a:r>
              <a:rPr lang="es-CL" dirty="0" err="1" smtClean="0"/>
              <a:t>the</a:t>
            </a:r>
            <a:r>
              <a:rPr lang="es-CL" dirty="0" smtClean="0"/>
              <a:t> </a:t>
            </a:r>
            <a:r>
              <a:rPr lang="es-CL" dirty="0" err="1" smtClean="0"/>
              <a:t>last</a:t>
            </a:r>
            <a:r>
              <a:rPr lang="es-CL" dirty="0" smtClean="0"/>
              <a:t> 2 </a:t>
            </a:r>
            <a:r>
              <a:rPr lang="es-CL" dirty="0" err="1" smtClean="0"/>
              <a:t>years</a:t>
            </a:r>
            <a:r>
              <a:rPr lang="es-CL" dirty="0" smtClean="0"/>
              <a:t> </a:t>
            </a:r>
            <a:r>
              <a:rPr lang="es-CL" dirty="0" err="1" smtClean="0"/>
              <a:t>many</a:t>
            </a:r>
            <a:r>
              <a:rPr lang="es-CL" dirty="0" smtClean="0"/>
              <a:t> of </a:t>
            </a:r>
            <a:r>
              <a:rPr lang="es-CL" dirty="0" err="1" smtClean="0"/>
              <a:t>our</a:t>
            </a:r>
            <a:r>
              <a:rPr lang="es-CL" dirty="0" smtClean="0"/>
              <a:t> </a:t>
            </a:r>
            <a:r>
              <a:rPr lang="es-CL" dirty="0" err="1" smtClean="0"/>
              <a:t>main</a:t>
            </a:r>
            <a:r>
              <a:rPr lang="es-CL" dirty="0" smtClean="0"/>
              <a:t> </a:t>
            </a:r>
            <a:r>
              <a:rPr lang="es-CL" dirty="0" err="1" smtClean="0"/>
              <a:t>attractions</a:t>
            </a:r>
            <a:r>
              <a:rPr lang="es-CL" dirty="0" smtClean="0"/>
              <a:t> </a:t>
            </a:r>
            <a:r>
              <a:rPr lang="es-CL" dirty="0" err="1" smtClean="0"/>
              <a:t>have</a:t>
            </a:r>
            <a:r>
              <a:rPr lang="es-CL" dirty="0" smtClean="0"/>
              <a:t> </a:t>
            </a:r>
            <a:r>
              <a:rPr lang="es-CL" dirty="0" err="1" smtClean="0"/>
              <a:t>received</a:t>
            </a:r>
            <a:r>
              <a:rPr lang="es-CL" dirty="0" smtClean="0"/>
              <a:t> </a:t>
            </a:r>
            <a:r>
              <a:rPr lang="es-CL" dirty="0" err="1" smtClean="0"/>
              <a:t>important</a:t>
            </a:r>
            <a:r>
              <a:rPr lang="es-CL" dirty="0" smtClean="0"/>
              <a:t> </a:t>
            </a:r>
            <a:r>
              <a:rPr lang="es-CL" dirty="0" err="1" smtClean="0"/>
              <a:t>recognitions</a:t>
            </a:r>
            <a:r>
              <a:rPr lang="es-CL" dirty="0" smtClean="0"/>
              <a:t>….</a:t>
            </a:r>
          </a:p>
          <a:p>
            <a:r>
              <a:rPr lang="es-CL" dirty="0" smtClean="0"/>
              <a:t>REVISAR LOS TIPS DE MEDIOS DE 2013 Y ACTUALIZAR</a:t>
            </a:r>
          </a:p>
        </p:txBody>
      </p:sp>
      <p:sp>
        <p:nvSpPr>
          <p:cNvPr id="29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E78F8313-4484-4D45-8133-0D957B644AB2}" type="slidenum">
              <a:rPr lang="es-CL" smtClean="0"/>
              <a:pPr eaLnBrk="1" hangingPunct="1"/>
              <a:t>16</a:t>
            </a:fld>
            <a:endParaRPr lang="es-C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CL" smtClean="0"/>
              <a:t>Chilean Patagonia has over 240000 square kms… and 50% of it is designated as Wild Protected areas</a:t>
            </a:r>
          </a:p>
          <a:p>
            <a:endParaRPr lang="es-CL" smtClean="0"/>
          </a:p>
        </p:txBody>
      </p:sp>
      <p:sp>
        <p:nvSpPr>
          <p:cNvPr id="276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302685CE-0CE3-44F4-8AF5-9A990D690C6B}" type="slidenum">
              <a:rPr lang="es-CL" smtClean="0"/>
              <a:pPr eaLnBrk="1" hangingPunct="1"/>
              <a:t>17</a:t>
            </a:fld>
            <a:endParaRPr lang="es-C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CL" smtClean="0"/>
              <a:t>Leer slide</a:t>
            </a:r>
          </a:p>
        </p:txBody>
      </p:sp>
      <p:sp>
        <p:nvSpPr>
          <p:cNvPr id="2867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3500E2FE-10E4-4B25-A93F-FFE4EC277DDF}" type="slidenum">
              <a:rPr lang="es-CL" smtClean="0"/>
              <a:pPr eaLnBrk="1" hangingPunct="1"/>
              <a:t>18</a:t>
            </a:fld>
            <a:endParaRPr lang="es-C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24510"/>
            <a:ext cx="7772400" cy="1465941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75405"/>
            <a:ext cx="6400800" cy="174773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3A044-143F-9142-B740-BB158F1C95DE}" type="datetimeFigureOut">
              <a:rPr lang="en-US" smtClean="0"/>
              <a:pPr/>
              <a:t>10-03-15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CB966-2423-5541-8B51-52EEE4AED94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84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3A044-143F-9142-B740-BB158F1C95DE}" type="datetimeFigureOut">
              <a:rPr lang="en-US" smtClean="0"/>
              <a:pPr/>
              <a:t>10-03-15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CB966-2423-5541-8B51-52EEE4AED94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1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3884"/>
            <a:ext cx="2057400" cy="5835271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884"/>
            <a:ext cx="6019800" cy="5835271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3A044-143F-9142-B740-BB158F1C95DE}" type="datetimeFigureOut">
              <a:rPr lang="en-US" smtClean="0"/>
              <a:pPr/>
              <a:t>10-03-15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CB966-2423-5541-8B51-52EEE4AED94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8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401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3A044-143F-9142-B740-BB158F1C95DE}" type="datetimeFigureOut">
              <a:rPr lang="en-US" smtClean="0"/>
              <a:pPr/>
              <a:t>10-03-15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CB966-2423-5541-8B51-52EEE4AED94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3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394665"/>
            <a:ext cx="7772400" cy="135829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898645"/>
            <a:ext cx="7772400" cy="149602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3A044-143F-9142-B740-BB158F1C95DE}" type="datetimeFigureOut">
              <a:rPr lang="en-US" smtClean="0"/>
              <a:pPr/>
              <a:t>10-03-15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CB966-2423-5541-8B51-52EEE4AED94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0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95763"/>
            <a:ext cx="4038600" cy="451339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5763"/>
            <a:ext cx="4038600" cy="451339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3A044-143F-9142-B740-BB158F1C95DE}" type="datetimeFigureOut">
              <a:rPr lang="en-US" smtClean="0"/>
              <a:pPr/>
              <a:t>10-03-15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CB966-2423-5541-8B51-52EEE4AED94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8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0855"/>
            <a:ext cx="4040188" cy="6379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68835"/>
            <a:ext cx="4040188" cy="39403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0855"/>
            <a:ext cx="4041775" cy="6379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68835"/>
            <a:ext cx="4041775" cy="39403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3A044-143F-9142-B740-BB158F1C95DE}" type="datetimeFigureOut">
              <a:rPr lang="en-US" smtClean="0"/>
              <a:pPr/>
              <a:t>10-03-15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CB966-2423-5541-8B51-52EEE4AED94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07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3A044-143F-9142-B740-BB158F1C95DE}" type="datetimeFigureOut">
              <a:rPr lang="en-US" smtClean="0"/>
              <a:pPr/>
              <a:t>10-03-15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CB966-2423-5541-8B51-52EEE4AED94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1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3A044-143F-9142-B740-BB158F1C95DE}" type="datetimeFigureOut">
              <a:rPr lang="en-US" smtClean="0"/>
              <a:pPr/>
              <a:t>10-03-15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CB966-2423-5541-8B51-52EEE4AED94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3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2292"/>
            <a:ext cx="3008313" cy="11588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2295"/>
            <a:ext cx="5111750" cy="58368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1116"/>
            <a:ext cx="3008313" cy="467803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3A044-143F-9142-B740-BB158F1C95DE}" type="datetimeFigureOut">
              <a:rPr lang="en-US" smtClean="0"/>
              <a:pPr/>
              <a:t>10-03-15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CB966-2423-5541-8B51-52EEE4AED94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8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787264"/>
            <a:ext cx="5486400" cy="56516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1074"/>
            <a:ext cx="5486400" cy="410337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52430"/>
            <a:ext cx="5486400" cy="8026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3A044-143F-9142-B740-BB158F1C95DE}" type="datetimeFigureOut">
              <a:rPr lang="en-US" smtClean="0"/>
              <a:pPr/>
              <a:t>10-03-15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CB966-2423-5541-8B51-52EEE4AED94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4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3880"/>
            <a:ext cx="8229600" cy="1139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95763"/>
            <a:ext cx="8229600" cy="451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38700"/>
            <a:ext cx="2133600" cy="364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3A044-143F-9142-B740-BB158F1C95DE}" type="datetimeFigureOut">
              <a:rPr lang="en-US" smtClean="0"/>
              <a:pPr/>
              <a:t>10-03-15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38700"/>
            <a:ext cx="2895600" cy="364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38700"/>
            <a:ext cx="2133600" cy="364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CB966-2423-5541-8B51-52EEE4AED94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75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Relationship Id="rId3" Type="http://schemas.openxmlformats.org/officeDocument/2006/relationships/image" Target="../media/image5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Relationship Id="rId3" Type="http://schemas.openxmlformats.org/officeDocument/2006/relationships/image" Target="../media/image5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0.jpeg"/><Relationship Id="rId5" Type="http://schemas.openxmlformats.org/officeDocument/2006/relationships/image" Target="../media/image61.png"/><Relationship Id="rId6" Type="http://schemas.openxmlformats.org/officeDocument/2006/relationships/image" Target="../media/image22.emf"/><Relationship Id="rId7" Type="http://schemas.openxmlformats.org/officeDocument/2006/relationships/image" Target="../media/image58.emf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2.jpeg"/><Relationship Id="rId5" Type="http://schemas.openxmlformats.org/officeDocument/2006/relationships/image" Target="../media/image22.emf"/><Relationship Id="rId6" Type="http://schemas.openxmlformats.org/officeDocument/2006/relationships/image" Target="../media/image63.emf"/><Relationship Id="rId7" Type="http://schemas.openxmlformats.org/officeDocument/2006/relationships/image" Target="../media/image64.png"/><Relationship Id="rId1" Type="http://schemas.openxmlformats.org/officeDocument/2006/relationships/tags" Target="../tags/tag3.xml"/><Relationship Id="rId2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emf"/><Relationship Id="rId12" Type="http://schemas.openxmlformats.org/officeDocument/2006/relationships/image" Target="../media/image66.jpeg"/><Relationship Id="rId13" Type="http://schemas.openxmlformats.org/officeDocument/2006/relationships/image" Target="../media/image67.png"/><Relationship Id="rId14" Type="http://schemas.openxmlformats.org/officeDocument/2006/relationships/image" Target="../media/image22.emf"/><Relationship Id="rId15" Type="http://schemas.openxmlformats.org/officeDocument/2006/relationships/image" Target="../media/image56.emf"/><Relationship Id="rId1" Type="http://schemas.openxmlformats.org/officeDocument/2006/relationships/vmlDrawing" Target="../drawings/vmlDrawing1.vml"/><Relationship Id="rId2" Type="http://schemas.openxmlformats.org/officeDocument/2006/relationships/tags" Target="../tags/tag5.xml"/><Relationship Id="rId3" Type="http://schemas.openxmlformats.org/officeDocument/2006/relationships/tags" Target="../tags/tag6.xml"/><Relationship Id="rId4" Type="http://schemas.openxmlformats.org/officeDocument/2006/relationships/tags" Target="../tags/tag7.xml"/><Relationship Id="rId5" Type="http://schemas.openxmlformats.org/officeDocument/2006/relationships/tags" Target="../tags/tag8.xml"/><Relationship Id="rId6" Type="http://schemas.openxmlformats.org/officeDocument/2006/relationships/tags" Target="../tags/tag9.xml"/><Relationship Id="rId7" Type="http://schemas.openxmlformats.org/officeDocument/2006/relationships/tags" Target="../tags/tag10.xml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6.xml"/><Relationship Id="rId10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.bin"/><Relationship Id="rId12" Type="http://schemas.openxmlformats.org/officeDocument/2006/relationships/image" Target="../media/image65.emf"/><Relationship Id="rId13" Type="http://schemas.openxmlformats.org/officeDocument/2006/relationships/image" Target="../media/image69.jpg"/><Relationship Id="rId14" Type="http://schemas.openxmlformats.org/officeDocument/2006/relationships/image" Target="../media/image22.emf"/><Relationship Id="rId15" Type="http://schemas.openxmlformats.org/officeDocument/2006/relationships/image" Target="../media/image58.emf"/><Relationship Id="rId1" Type="http://schemas.openxmlformats.org/officeDocument/2006/relationships/vmlDrawing" Target="../drawings/vmlDrawing2.vml"/><Relationship Id="rId2" Type="http://schemas.openxmlformats.org/officeDocument/2006/relationships/tags" Target="../tags/tag11.xml"/><Relationship Id="rId3" Type="http://schemas.openxmlformats.org/officeDocument/2006/relationships/tags" Target="../tags/tag12.xml"/><Relationship Id="rId4" Type="http://schemas.openxmlformats.org/officeDocument/2006/relationships/tags" Target="../tags/tag13.xml"/><Relationship Id="rId5" Type="http://schemas.openxmlformats.org/officeDocument/2006/relationships/tags" Target="../tags/tag14.xml"/><Relationship Id="rId6" Type="http://schemas.openxmlformats.org/officeDocument/2006/relationships/tags" Target="../tags/tag15.xml"/><Relationship Id="rId7" Type="http://schemas.openxmlformats.org/officeDocument/2006/relationships/tags" Target="../tags/tag16.xml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7.xml"/><Relationship Id="rId10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emf"/><Relationship Id="rId12" Type="http://schemas.openxmlformats.org/officeDocument/2006/relationships/image" Target="../media/image71.emf"/><Relationship Id="rId1" Type="http://schemas.openxmlformats.org/officeDocument/2006/relationships/vmlDrawing" Target="../drawings/vmlDrawing3.vml"/><Relationship Id="rId2" Type="http://schemas.openxmlformats.org/officeDocument/2006/relationships/tags" Target="../tags/tag17.xml"/><Relationship Id="rId3" Type="http://schemas.openxmlformats.org/officeDocument/2006/relationships/tags" Target="../tags/tag18.xml"/><Relationship Id="rId4" Type="http://schemas.openxmlformats.org/officeDocument/2006/relationships/tags" Target="../tags/tag19.xml"/><Relationship Id="rId5" Type="http://schemas.openxmlformats.org/officeDocument/2006/relationships/tags" Target="../tags/tag20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8.xml"/><Relationship Id="rId8" Type="http://schemas.openxmlformats.org/officeDocument/2006/relationships/oleObject" Target="../embeddings/oleObject3.bin"/><Relationship Id="rId9" Type="http://schemas.openxmlformats.org/officeDocument/2006/relationships/image" Target="../media/image65.emf"/><Relationship Id="rId10" Type="http://schemas.openxmlformats.org/officeDocument/2006/relationships/image" Target="../media/image70.tiff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3.jpeg"/><Relationship Id="rId12" Type="http://schemas.openxmlformats.org/officeDocument/2006/relationships/image" Target="../media/image74.jpeg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65.emf"/><Relationship Id="rId15" Type="http://schemas.openxmlformats.org/officeDocument/2006/relationships/image" Target="../media/image22.emf"/><Relationship Id="rId16" Type="http://schemas.openxmlformats.org/officeDocument/2006/relationships/image" Target="../media/image56.emf"/><Relationship Id="rId1" Type="http://schemas.openxmlformats.org/officeDocument/2006/relationships/vmlDrawing" Target="../drawings/vmlDrawing4.vml"/><Relationship Id="rId2" Type="http://schemas.openxmlformats.org/officeDocument/2006/relationships/tags" Target="../tags/tag21.xml"/><Relationship Id="rId3" Type="http://schemas.openxmlformats.org/officeDocument/2006/relationships/tags" Target="../tags/tag22.xml"/><Relationship Id="rId4" Type="http://schemas.openxmlformats.org/officeDocument/2006/relationships/tags" Target="../tags/tag23.xml"/><Relationship Id="rId5" Type="http://schemas.openxmlformats.org/officeDocument/2006/relationships/tags" Target="../tags/tag24.xml"/><Relationship Id="rId6" Type="http://schemas.openxmlformats.org/officeDocument/2006/relationships/tags" Target="../tags/tag25.xml"/><Relationship Id="rId7" Type="http://schemas.openxmlformats.org/officeDocument/2006/relationships/tags" Target="../tags/tag26.xml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9.xml"/><Relationship Id="rId10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5.jpeg"/><Relationship Id="rId5" Type="http://schemas.openxmlformats.org/officeDocument/2006/relationships/image" Target="../media/image58.emf"/><Relationship Id="rId6" Type="http://schemas.openxmlformats.org/officeDocument/2006/relationships/image" Target="../media/image76.png"/><Relationship Id="rId1" Type="http://schemas.openxmlformats.org/officeDocument/2006/relationships/tags" Target="../tags/tag27.xml"/><Relationship Id="rId2" Type="http://schemas.openxmlformats.org/officeDocument/2006/relationships/tags" Target="../tags/tag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6" Type="http://schemas.openxmlformats.org/officeDocument/2006/relationships/image" Target="../media/image63.emf"/><Relationship Id="rId7" Type="http://schemas.openxmlformats.org/officeDocument/2006/relationships/image" Target="../media/image78.png"/><Relationship Id="rId1" Type="http://schemas.openxmlformats.org/officeDocument/2006/relationships/tags" Target="../tags/tag29.xml"/><Relationship Id="rId2" Type="http://schemas.openxmlformats.org/officeDocument/2006/relationships/tags" Target="../tags/tag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58.emf"/><Relationship Id="rId1" Type="http://schemas.openxmlformats.org/officeDocument/2006/relationships/tags" Target="../tags/tag32.x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80.emf"/><Relationship Id="rId5" Type="http://schemas.openxmlformats.org/officeDocument/2006/relationships/image" Target="../media/image81.emf"/><Relationship Id="rId6" Type="http://schemas.openxmlformats.org/officeDocument/2006/relationships/image" Target="../media/image22.emf"/><Relationship Id="rId7" Type="http://schemas.openxmlformats.org/officeDocument/2006/relationships/image" Target="../media/image82.emf"/><Relationship Id="rId8" Type="http://schemas.openxmlformats.org/officeDocument/2006/relationships/image" Target="../media/image83.emf"/><Relationship Id="rId1" Type="http://schemas.openxmlformats.org/officeDocument/2006/relationships/tags" Target="../tags/tag33.x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22.emf"/><Relationship Id="rId5" Type="http://schemas.openxmlformats.org/officeDocument/2006/relationships/image" Target="../media/image85.emf"/><Relationship Id="rId6" Type="http://schemas.openxmlformats.org/officeDocument/2006/relationships/image" Target="../media/image86.emf"/><Relationship Id="rId7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83.emf"/><Relationship Id="rId5" Type="http://schemas.openxmlformats.org/officeDocument/2006/relationships/image" Target="../media/image88.emf"/><Relationship Id="rId6" Type="http://schemas.openxmlformats.org/officeDocument/2006/relationships/image" Target="../media/image89.emf"/><Relationship Id="rId7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22.emf"/><Relationship Id="rId5" Type="http://schemas.openxmlformats.org/officeDocument/2006/relationships/image" Target="../media/image83.emf"/><Relationship Id="rId6" Type="http://schemas.openxmlformats.org/officeDocument/2006/relationships/image" Target="../media/image92.emf"/><Relationship Id="rId7" Type="http://schemas.openxmlformats.org/officeDocument/2006/relationships/image" Target="../media/image93.emf"/><Relationship Id="rId1" Type="http://schemas.openxmlformats.org/officeDocument/2006/relationships/tags" Target="../tags/tag34.x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83.emf"/><Relationship Id="rId5" Type="http://schemas.openxmlformats.org/officeDocument/2006/relationships/image" Target="../media/image94.emf"/><Relationship Id="rId6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83.emf"/><Relationship Id="rId5" Type="http://schemas.openxmlformats.org/officeDocument/2006/relationships/image" Target="../media/image85.emf"/><Relationship Id="rId6" Type="http://schemas.openxmlformats.org/officeDocument/2006/relationships/image" Target="../media/image9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22.emf"/><Relationship Id="rId6" Type="http://schemas.openxmlformats.org/officeDocument/2006/relationships/image" Target="../media/image85.emf"/><Relationship Id="rId7" Type="http://schemas.openxmlformats.org/officeDocument/2006/relationships/image" Target="../media/image101.emf"/><Relationship Id="rId8" Type="http://schemas.openxmlformats.org/officeDocument/2006/relationships/image" Target="../media/image102.emf"/><Relationship Id="rId9" Type="http://schemas.openxmlformats.org/officeDocument/2006/relationships/image" Target="../media/image103.emf"/><Relationship Id="rId10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8" Type="http://schemas.openxmlformats.org/officeDocument/2006/relationships/image" Target="../media/image111.jpeg"/><Relationship Id="rId9" Type="http://schemas.openxmlformats.org/officeDocument/2006/relationships/image" Target="../media/image22.emf"/><Relationship Id="rId10" Type="http://schemas.openxmlformats.org/officeDocument/2006/relationships/image" Target="../media/image112.emf"/><Relationship Id="rId11" Type="http://schemas.openxmlformats.org/officeDocument/2006/relationships/image" Target="../media/image1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22.emf"/><Relationship Id="rId6" Type="http://schemas.openxmlformats.org/officeDocument/2006/relationships/image" Target="../media/image117.emf"/><Relationship Id="rId7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22.emf"/><Relationship Id="rId6" Type="http://schemas.openxmlformats.org/officeDocument/2006/relationships/image" Target="../media/image121.emf"/><Relationship Id="rId7" Type="http://schemas.openxmlformats.org/officeDocument/2006/relationships/image" Target="../media/image1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22.emf"/><Relationship Id="rId6" Type="http://schemas.openxmlformats.org/officeDocument/2006/relationships/image" Target="../media/image85.emf"/><Relationship Id="rId7" Type="http://schemas.openxmlformats.org/officeDocument/2006/relationships/image" Target="../media/image1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22.emf"/><Relationship Id="rId5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4" Type="http://schemas.openxmlformats.org/officeDocument/2006/relationships/image" Target="../media/image22.emf"/><Relationship Id="rId5" Type="http://schemas.openxmlformats.org/officeDocument/2006/relationships/image" Target="../media/image89.emf"/><Relationship Id="rId1" Type="http://schemas.openxmlformats.org/officeDocument/2006/relationships/tags" Target="../tags/tag35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9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9.jpeg"/><Relationship Id="rId3" Type="http://schemas.openxmlformats.org/officeDocument/2006/relationships/image" Target="../media/image22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4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112.emf"/><Relationship Id="rId5" Type="http://schemas.openxmlformats.org/officeDocument/2006/relationships/image" Target="../media/image113.emf"/><Relationship Id="rId6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jpe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jpe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9" Type="http://schemas.openxmlformats.org/officeDocument/2006/relationships/image" Target="../media/image16.jpeg"/><Relationship Id="rId10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45.jpeg"/><Relationship Id="rId5" Type="http://schemas.openxmlformats.org/officeDocument/2006/relationships/image" Target="../media/image146.jpeg"/><Relationship Id="rId6" Type="http://schemas.openxmlformats.org/officeDocument/2006/relationships/image" Target="../media/image147.png"/><Relationship Id="rId7" Type="http://schemas.openxmlformats.org/officeDocument/2006/relationships/image" Target="../media/image67.png"/><Relationship Id="rId8" Type="http://schemas.openxmlformats.org/officeDocument/2006/relationships/image" Target="../media/image22.emf"/><Relationship Id="rId9" Type="http://schemas.openxmlformats.org/officeDocument/2006/relationships/image" Target="../media/image58.emf"/><Relationship Id="rId10" Type="http://schemas.openxmlformats.org/officeDocument/2006/relationships/image" Target="../media/image148.emf"/><Relationship Id="rId1" Type="http://schemas.openxmlformats.org/officeDocument/2006/relationships/tags" Target="../tags/tag36.xml"/><Relationship Id="rId2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4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4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7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20" Type="http://schemas.openxmlformats.org/officeDocument/2006/relationships/image" Target="../media/image22.emf"/><Relationship Id="rId10" Type="http://schemas.openxmlformats.org/officeDocument/2006/relationships/image" Target="../media/image31.png"/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35.png"/><Relationship Id="rId15" Type="http://schemas.openxmlformats.org/officeDocument/2006/relationships/image" Target="../media/image36.png"/><Relationship Id="rId16" Type="http://schemas.openxmlformats.org/officeDocument/2006/relationships/image" Target="../media/image37.png"/><Relationship Id="rId17" Type="http://schemas.openxmlformats.org/officeDocument/2006/relationships/image" Target="../media/image38.jpeg"/><Relationship Id="rId18" Type="http://schemas.openxmlformats.org/officeDocument/2006/relationships/image" Target="../media/image39.png"/><Relationship Id="rId19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4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9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1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2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3.jpeg"/><Relationship Id="rId3" Type="http://schemas.openxmlformats.org/officeDocument/2006/relationships/image" Target="../media/image58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164.jpeg"/><Relationship Id="rId6" Type="http://schemas.openxmlformats.org/officeDocument/2006/relationships/oleObject" Target="../embeddings/oleObject5.bin"/><Relationship Id="rId7" Type="http://schemas.openxmlformats.org/officeDocument/2006/relationships/image" Target="../media/image65.emf"/><Relationship Id="rId8" Type="http://schemas.openxmlformats.org/officeDocument/2006/relationships/image" Target="../media/image22.emf"/><Relationship Id="rId9" Type="http://schemas.openxmlformats.org/officeDocument/2006/relationships/image" Target="../media/image165.emf"/><Relationship Id="rId10" Type="http://schemas.openxmlformats.org/officeDocument/2006/relationships/image" Target="../media/image166.emf"/><Relationship Id="rId11" Type="http://schemas.openxmlformats.org/officeDocument/2006/relationships/image" Target="../media/image141.emf"/><Relationship Id="rId1" Type="http://schemas.openxmlformats.org/officeDocument/2006/relationships/vmlDrawing" Target="../drawings/vmlDrawing5.vml"/><Relationship Id="rId2" Type="http://schemas.openxmlformats.org/officeDocument/2006/relationships/tags" Target="../tags/tag3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png"/><Relationship Id="rId12" Type="http://schemas.openxmlformats.org/officeDocument/2006/relationships/image" Target="../media/image22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emf"/><Relationship Id="rId10" Type="http://schemas.openxmlformats.org/officeDocument/2006/relationships/image" Target="../media/image4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Pablo Retamal\Desktop\China Road Show\China Marketing Kit\Chile Pictures\Experiences\Culture &amp; Heritage\Rano Raraku canteras de Moai_Isla de Pascu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2537" y="0"/>
            <a:ext cx="10344096" cy="689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12 Rectángulo"/>
          <p:cNvSpPr/>
          <p:nvPr/>
        </p:nvSpPr>
        <p:spPr>
          <a:xfrm>
            <a:off x="2530525" y="-50266"/>
            <a:ext cx="3917572" cy="693948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ja-JP" sz="4400" b="1" dirty="0" smtClean="0"/>
          </a:p>
          <a:p>
            <a:pPr algn="ctr">
              <a:defRPr/>
            </a:pPr>
            <a:endParaRPr lang="en-US" altLang="ja-JP" sz="4400" b="1" dirty="0"/>
          </a:p>
          <a:p>
            <a:pPr algn="ctr">
              <a:defRPr/>
            </a:pPr>
            <a:r>
              <a:rPr lang="en-US" altLang="ja-JP" sz="4400" b="1" dirty="0" smtClean="0"/>
              <a:t>Chile Day Japan</a:t>
            </a:r>
          </a:p>
          <a:p>
            <a:pPr algn="ctr">
              <a:defRPr/>
            </a:pPr>
            <a:r>
              <a:rPr lang="en-US" sz="4400" b="1" dirty="0" smtClean="0"/>
              <a:t>2014</a:t>
            </a:r>
          </a:p>
          <a:p>
            <a:pPr algn="ctr">
              <a:defRPr/>
            </a:pPr>
            <a:endParaRPr lang="en-US" sz="4400" b="1" dirty="0"/>
          </a:p>
        </p:txBody>
      </p:sp>
      <p:pic>
        <p:nvPicPr>
          <p:cNvPr id="4" name="10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9812" y="5969440"/>
            <a:ext cx="722312" cy="65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9 Imagen" descr="logochil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1283" y="465228"/>
            <a:ext cx="2596456" cy="174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8777" y="5949876"/>
            <a:ext cx="914400" cy="67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6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" descr="Template Press stands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752" y="-157685"/>
            <a:ext cx="9286547" cy="71517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5693" y="1174668"/>
            <a:ext cx="4469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 smtClean="0">
                <a:solidFill>
                  <a:schemeClr val="bg1"/>
                </a:solidFill>
                <a:latin typeface="Chilena Gruesa"/>
                <a:cs typeface="Chilena Gruesa"/>
              </a:rPr>
              <a:t>ホット！</a:t>
            </a:r>
            <a:r>
              <a:rPr lang="es-ES" sz="4800" dirty="0" smtClean="0">
                <a:solidFill>
                  <a:schemeClr val="bg1"/>
                </a:solidFill>
                <a:latin typeface="Chilena Gruesa"/>
                <a:cs typeface="Chilena Gruesa"/>
              </a:rPr>
              <a:t> </a:t>
            </a:r>
            <a:r>
              <a:rPr lang="ja-JP" altLang="en-US" sz="1600" dirty="0">
                <a:solidFill>
                  <a:schemeClr val="bg1"/>
                </a:solidFill>
                <a:latin typeface="Chilena Gruesa"/>
                <a:cs typeface="Chilena Gruesa"/>
              </a:rPr>
              <a:t>なぜなら</a:t>
            </a:r>
            <a:r>
              <a:rPr lang="es-ES" sz="1600" dirty="0" smtClean="0">
                <a:solidFill>
                  <a:schemeClr val="bg1"/>
                </a:solidFill>
                <a:latin typeface="Chilena Gruesa"/>
                <a:cs typeface="Chilena Gruesa"/>
              </a:rPr>
              <a:t> …</a:t>
            </a:r>
            <a:r>
              <a:rPr lang="es-ES" sz="3200" dirty="0" smtClean="0">
                <a:solidFill>
                  <a:schemeClr val="bg1"/>
                </a:solidFill>
                <a:latin typeface="Chilena Gruesa"/>
                <a:cs typeface="Chilena Gruesa"/>
              </a:rPr>
              <a:t> </a:t>
            </a:r>
            <a:endParaRPr lang="es-ES" sz="3200" dirty="0">
              <a:solidFill>
                <a:schemeClr val="bg1"/>
              </a:solidFill>
              <a:latin typeface="Chilena Gruesa"/>
              <a:cs typeface="Chilena Gruesa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74656" y="3830632"/>
            <a:ext cx="4093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ja-JP" altLang="en-US" b="1" dirty="0" smtClean="0">
                <a:solidFill>
                  <a:schemeClr val="bg1"/>
                </a:solidFill>
                <a:latin typeface="Chilena Fina"/>
                <a:cs typeface="Chilena Fina"/>
              </a:rPr>
              <a:t>チリは南米で最も流行りの渡航先です </a:t>
            </a:r>
            <a:r>
              <a:rPr lang="en-US" altLang="ja-JP" b="1" dirty="0" smtClean="0">
                <a:solidFill>
                  <a:schemeClr val="bg1"/>
                </a:solidFill>
                <a:latin typeface="Chilena Fina"/>
                <a:cs typeface="Chilena Fina"/>
              </a:rPr>
              <a:t>– </a:t>
            </a:r>
          </a:p>
          <a:p>
            <a:pPr algn="just"/>
            <a:endParaRPr lang="en-US" altLang="ja-JP" b="1" dirty="0">
              <a:solidFill>
                <a:schemeClr val="bg1"/>
              </a:solidFill>
              <a:latin typeface="Chilena Fina"/>
              <a:cs typeface="Chilena Fina"/>
            </a:endParaRPr>
          </a:p>
          <a:p>
            <a:pPr algn="just"/>
            <a:r>
              <a:rPr lang="ja-JP" altLang="en-US" b="1" dirty="0" smtClean="0">
                <a:solidFill>
                  <a:schemeClr val="bg1"/>
                </a:solidFill>
                <a:latin typeface="Chilena Fina"/>
                <a:cs typeface="Chilena Fina"/>
              </a:rPr>
              <a:t>過去４年間、渡航者は伸び続けています</a:t>
            </a:r>
            <a:endParaRPr lang="es-CL" b="1" dirty="0" smtClean="0">
              <a:solidFill>
                <a:schemeClr val="bg1"/>
              </a:solidFill>
              <a:latin typeface="Chilena Fina"/>
              <a:cs typeface="Chilena Fina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01178" y="2692588"/>
            <a:ext cx="45655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dirty="0">
                <a:solidFill>
                  <a:schemeClr val="bg1"/>
                </a:solidFill>
              </a:rPr>
              <a:t>Total 2010	</a:t>
            </a:r>
            <a:r>
              <a:rPr lang="es-CL" sz="1600" dirty="0" smtClean="0">
                <a:solidFill>
                  <a:schemeClr val="bg1"/>
                </a:solidFill>
              </a:rPr>
              <a:t> Total 2011  Total 2012  Total 2013</a:t>
            </a:r>
          </a:p>
          <a:p>
            <a:r>
              <a:rPr lang="es-CL" sz="1600" dirty="0">
                <a:solidFill>
                  <a:schemeClr val="bg1"/>
                </a:solidFill>
              </a:rPr>
              <a:t>	</a:t>
            </a:r>
          </a:p>
          <a:p>
            <a:r>
              <a:rPr lang="es-CL" sz="1600" dirty="0">
                <a:solidFill>
                  <a:schemeClr val="bg1"/>
                </a:solidFill>
              </a:rPr>
              <a:t>2.800.637 	</a:t>
            </a:r>
            <a:r>
              <a:rPr lang="es-CL" sz="1600" dirty="0" smtClean="0">
                <a:solidFill>
                  <a:schemeClr val="bg1"/>
                </a:solidFill>
              </a:rPr>
              <a:t>  3.137.285   3.554.279  3.576.204 </a:t>
            </a:r>
            <a:endParaRPr lang="es-CL" sz="1600" dirty="0">
              <a:solidFill>
                <a:schemeClr val="bg1"/>
              </a:solidFill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1603221" y="2732208"/>
            <a:ext cx="0" cy="8094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>
            <a:off x="2559747" y="2733695"/>
            <a:ext cx="0" cy="8094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3522625" y="2704246"/>
            <a:ext cx="0" cy="8653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39087" y="1139742"/>
            <a:ext cx="1099519" cy="1407375"/>
          </a:xfrm>
          <a:prstGeom prst="rect">
            <a:avLst/>
          </a:prstGeom>
        </p:spPr>
      </p:pic>
      <p:sp>
        <p:nvSpPr>
          <p:cNvPr id="21" name="20 CuadroTexto"/>
          <p:cNvSpPr txBox="1"/>
          <p:nvPr/>
        </p:nvSpPr>
        <p:spPr>
          <a:xfrm>
            <a:off x="7971914" y="1273521"/>
            <a:ext cx="1066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 smtClean="0">
                <a:solidFill>
                  <a:schemeClr val="bg1"/>
                </a:solidFill>
                <a:latin typeface="Chilena Fina"/>
              </a:rPr>
              <a:t>«LA TIRANA»</a:t>
            </a:r>
            <a:endParaRPr lang="es-CL" sz="1600" dirty="0">
              <a:solidFill>
                <a:schemeClr val="bg1"/>
              </a:solidFill>
              <a:latin typeface="Chilena Fina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95693" y="2738399"/>
            <a:ext cx="596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 err="1" smtClean="0">
                <a:solidFill>
                  <a:schemeClr val="bg1"/>
                </a:solidFill>
                <a:latin typeface="Chilena Fina"/>
              </a:rPr>
              <a:t>Year</a:t>
            </a:r>
            <a:r>
              <a:rPr lang="es-CL" sz="1400" dirty="0" smtClean="0">
                <a:solidFill>
                  <a:schemeClr val="bg1"/>
                </a:solidFill>
                <a:latin typeface="Chilena Fina"/>
              </a:rPr>
              <a:t> </a:t>
            </a:r>
            <a:endParaRPr lang="es-CL" sz="1400" dirty="0">
              <a:solidFill>
                <a:schemeClr val="bg1"/>
              </a:solidFill>
              <a:latin typeface="Chilena Fina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-86196" y="3189982"/>
            <a:ext cx="85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 smtClean="0">
                <a:solidFill>
                  <a:schemeClr val="bg1"/>
                </a:solidFill>
                <a:latin typeface="Chilena Fina"/>
              </a:rPr>
              <a:t>Tourists </a:t>
            </a:r>
            <a:endParaRPr lang="es-CL" sz="1400" dirty="0">
              <a:solidFill>
                <a:schemeClr val="bg1"/>
              </a:solidFill>
              <a:latin typeface="Chilena Fina"/>
            </a:endParaRPr>
          </a:p>
        </p:txBody>
      </p:sp>
      <p:sp>
        <p:nvSpPr>
          <p:cNvPr id="24" name="14 CuadroTexto"/>
          <p:cNvSpPr txBox="1">
            <a:spLocks noChangeArrowheads="1"/>
          </p:cNvSpPr>
          <p:nvPr/>
        </p:nvSpPr>
        <p:spPr bwMode="auto">
          <a:xfrm rot="20402289">
            <a:off x="823016" y="2054898"/>
            <a:ext cx="10310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s-CL" sz="2800" b="1" dirty="0" smtClean="0">
                <a:solidFill>
                  <a:schemeClr val="bg1"/>
                </a:solidFill>
              </a:rPr>
              <a:t>1,8%</a:t>
            </a:r>
            <a:endParaRPr lang="es-CL" sz="2800" b="1" dirty="0">
              <a:solidFill>
                <a:schemeClr val="bg1"/>
              </a:solidFill>
            </a:endParaRPr>
          </a:p>
        </p:txBody>
      </p:sp>
      <p:sp>
        <p:nvSpPr>
          <p:cNvPr id="25" name="14 CuadroTexto"/>
          <p:cNvSpPr txBox="1">
            <a:spLocks noChangeArrowheads="1"/>
          </p:cNvSpPr>
          <p:nvPr/>
        </p:nvSpPr>
        <p:spPr bwMode="auto">
          <a:xfrm rot="20389398">
            <a:off x="1783108" y="2140793"/>
            <a:ext cx="876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s-CL" sz="2800" b="1" dirty="0" smtClean="0">
                <a:solidFill>
                  <a:schemeClr val="bg1"/>
                </a:solidFill>
              </a:rPr>
              <a:t>12%</a:t>
            </a:r>
            <a:endParaRPr lang="es-CL" sz="2800" b="1" dirty="0">
              <a:solidFill>
                <a:schemeClr val="bg1"/>
              </a:solidFill>
            </a:endParaRPr>
          </a:p>
        </p:txBody>
      </p:sp>
      <p:sp>
        <p:nvSpPr>
          <p:cNvPr id="26" name="14 CuadroTexto"/>
          <p:cNvSpPr txBox="1">
            <a:spLocks noChangeArrowheads="1"/>
          </p:cNvSpPr>
          <p:nvPr/>
        </p:nvSpPr>
        <p:spPr bwMode="auto">
          <a:xfrm rot="20514030">
            <a:off x="2654206" y="2126899"/>
            <a:ext cx="11096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s-CL" sz="2800" b="1" dirty="0" smtClean="0">
                <a:solidFill>
                  <a:schemeClr val="bg1"/>
                </a:solidFill>
              </a:rPr>
              <a:t>13.3%</a:t>
            </a:r>
            <a:endParaRPr lang="es-CL" sz="2800" b="1" dirty="0">
              <a:solidFill>
                <a:schemeClr val="bg1"/>
              </a:solidFill>
            </a:endParaRPr>
          </a:p>
        </p:txBody>
      </p:sp>
      <p:sp>
        <p:nvSpPr>
          <p:cNvPr id="27" name="14 CuadroTexto"/>
          <p:cNvSpPr txBox="1">
            <a:spLocks noChangeArrowheads="1"/>
          </p:cNvSpPr>
          <p:nvPr/>
        </p:nvSpPr>
        <p:spPr bwMode="auto">
          <a:xfrm rot="20502556">
            <a:off x="3636996" y="2110181"/>
            <a:ext cx="9675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s-CL" sz="2800" b="1" dirty="0" smtClean="0">
                <a:solidFill>
                  <a:schemeClr val="bg1"/>
                </a:solidFill>
              </a:rPr>
              <a:t>0,6%</a:t>
            </a:r>
            <a:endParaRPr lang="es-CL" sz="2800" b="1" dirty="0">
              <a:solidFill>
                <a:schemeClr val="bg1"/>
              </a:solidFill>
            </a:endParaRPr>
          </a:p>
        </p:txBody>
      </p:sp>
      <p:cxnSp>
        <p:nvCxnSpPr>
          <p:cNvPr id="17" name="16 Conector recto"/>
          <p:cNvCxnSpPr/>
          <p:nvPr/>
        </p:nvCxnSpPr>
        <p:spPr>
          <a:xfrm>
            <a:off x="659646" y="2714165"/>
            <a:ext cx="0" cy="8094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15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mplate Press stands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967" y="-180907"/>
            <a:ext cx="9232803" cy="7110311"/>
          </a:xfrm>
          <a:prstGeom prst="rect">
            <a:avLst/>
          </a:prstGeom>
        </p:spPr>
      </p:pic>
      <p:sp>
        <p:nvSpPr>
          <p:cNvPr id="7" name="CuadroTexto 4"/>
          <p:cNvSpPr txBox="1"/>
          <p:nvPr/>
        </p:nvSpPr>
        <p:spPr>
          <a:xfrm>
            <a:off x="144963" y="2557279"/>
            <a:ext cx="4104057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ja-JP" altLang="en-US" sz="2000" dirty="0" smtClean="0">
                <a:solidFill>
                  <a:schemeClr val="bg1"/>
                </a:solidFill>
                <a:latin typeface="Chilena Fina"/>
                <a:cs typeface="Chilena Fina"/>
              </a:rPr>
              <a:t>住民もいないユニークな体験</a:t>
            </a:r>
            <a:endParaRPr lang="es-ES" sz="2000" dirty="0" smtClean="0">
              <a:solidFill>
                <a:schemeClr val="bg1"/>
              </a:solidFill>
              <a:latin typeface="Chilena Fina"/>
              <a:cs typeface="Chilena Fina"/>
            </a:endParaRPr>
          </a:p>
          <a:p>
            <a:pPr algn="just"/>
            <a:endParaRPr lang="es-ES" sz="2000" dirty="0">
              <a:solidFill>
                <a:schemeClr val="bg1"/>
              </a:solidFill>
              <a:latin typeface="Chilena Fina"/>
              <a:cs typeface="Chilena Fina"/>
            </a:endParaRPr>
          </a:p>
          <a:p>
            <a:pPr algn="just"/>
            <a:r>
              <a:rPr lang="ja-JP" altLang="en-US" sz="2000" dirty="0" smtClean="0">
                <a:solidFill>
                  <a:schemeClr val="bg1"/>
                </a:solidFill>
                <a:latin typeface="Chilena Fina"/>
                <a:cs typeface="Chilena Fina"/>
              </a:rPr>
              <a:t>遠隔地でありながら、高品質</a:t>
            </a:r>
            <a:endParaRPr lang="en-US" altLang="ja-JP" sz="2000" dirty="0" smtClean="0">
              <a:solidFill>
                <a:schemeClr val="bg1"/>
              </a:solidFill>
              <a:latin typeface="Chilena Fina"/>
              <a:cs typeface="Chilena Fina"/>
            </a:endParaRPr>
          </a:p>
          <a:p>
            <a:pPr algn="just"/>
            <a:endParaRPr lang="es-ES" sz="2000" dirty="0">
              <a:solidFill>
                <a:schemeClr val="bg1"/>
              </a:solidFill>
              <a:latin typeface="Chilena Fina"/>
              <a:cs typeface="Chilena Fina"/>
            </a:endParaRPr>
          </a:p>
          <a:p>
            <a:pPr algn="just"/>
            <a:r>
              <a:rPr lang="ja-JP" altLang="en-US" sz="2000" dirty="0" smtClean="0">
                <a:solidFill>
                  <a:schemeClr val="bg1"/>
                </a:solidFill>
                <a:latin typeface="Chilena Fina"/>
                <a:cs typeface="Chilena Fina"/>
              </a:rPr>
              <a:t>知人に伝えたい素晴らしく、他とは一線を画すストーリー</a:t>
            </a:r>
            <a:endParaRPr lang="es-ES" sz="2000" dirty="0">
              <a:solidFill>
                <a:schemeClr val="bg1"/>
              </a:solidFill>
              <a:latin typeface="Chilena Fina"/>
              <a:cs typeface="Chilena Fina"/>
            </a:endParaRPr>
          </a:p>
          <a:p>
            <a:pPr algn="just"/>
            <a:endParaRPr lang="es-ES" sz="1100" dirty="0">
              <a:solidFill>
                <a:schemeClr val="bg1"/>
              </a:solidFill>
              <a:latin typeface="Chilena Fina"/>
              <a:cs typeface="Chilena Fina"/>
            </a:endParaRPr>
          </a:p>
        </p:txBody>
      </p:sp>
      <p:pic>
        <p:nvPicPr>
          <p:cNvPr id="9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09894">
            <a:off x="6029195" y="3121915"/>
            <a:ext cx="1311266" cy="1385790"/>
          </a:xfrm>
          <a:prstGeom prst="rect">
            <a:avLst/>
          </a:prstGeom>
        </p:spPr>
      </p:pic>
      <p:sp>
        <p:nvSpPr>
          <p:cNvPr id="8" name="CuadroTexto 4"/>
          <p:cNvSpPr txBox="1"/>
          <p:nvPr/>
        </p:nvSpPr>
        <p:spPr>
          <a:xfrm rot="20946278">
            <a:off x="5924696" y="3360149"/>
            <a:ext cx="1594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 err="1" smtClean="0">
                <a:solidFill>
                  <a:schemeClr val="bg1"/>
                </a:solidFill>
                <a:latin typeface="Chilena Fina"/>
                <a:cs typeface="Chilena Fina"/>
              </a:rPr>
              <a:t>Wow</a:t>
            </a:r>
            <a:r>
              <a:rPr lang="es-CL" sz="1600" dirty="0" smtClean="0">
                <a:solidFill>
                  <a:schemeClr val="bg1"/>
                </a:solidFill>
                <a:latin typeface="Chilena Fina"/>
                <a:cs typeface="Chilena Fina"/>
              </a:rPr>
              <a:t>! </a:t>
            </a:r>
            <a:r>
              <a:rPr lang="es-CL" sz="1600" dirty="0" err="1" smtClean="0">
                <a:solidFill>
                  <a:schemeClr val="bg1"/>
                </a:solidFill>
                <a:latin typeface="Chilena Fina"/>
                <a:cs typeface="Chilena Fina"/>
              </a:rPr>
              <a:t>We</a:t>
            </a:r>
            <a:r>
              <a:rPr lang="es-CL" sz="1600" dirty="0" smtClean="0">
                <a:solidFill>
                  <a:schemeClr val="bg1"/>
                </a:solidFill>
                <a:latin typeface="Chilena Fina"/>
                <a:cs typeface="Chilena Fina"/>
              </a:rPr>
              <a:t> </a:t>
            </a:r>
            <a:r>
              <a:rPr lang="es-CL" sz="1600" dirty="0" err="1" smtClean="0">
                <a:solidFill>
                  <a:schemeClr val="bg1"/>
                </a:solidFill>
                <a:latin typeface="Chilena Fina"/>
                <a:cs typeface="Chilena Fina"/>
              </a:rPr>
              <a:t>made</a:t>
            </a:r>
            <a:r>
              <a:rPr lang="es-CL" sz="1600" dirty="0" smtClean="0">
                <a:solidFill>
                  <a:schemeClr val="bg1"/>
                </a:solidFill>
                <a:latin typeface="Chilena Fina"/>
                <a:cs typeface="Chilena Fina"/>
              </a:rPr>
              <a:t> </a:t>
            </a:r>
            <a:r>
              <a:rPr lang="es-CL" sz="1600" dirty="0" err="1" smtClean="0">
                <a:solidFill>
                  <a:schemeClr val="bg1"/>
                </a:solidFill>
                <a:latin typeface="Chilena Fina"/>
                <a:cs typeface="Chilena Fina"/>
              </a:rPr>
              <a:t>it</a:t>
            </a:r>
            <a:r>
              <a:rPr lang="es-CL" sz="1600" dirty="0" smtClean="0">
                <a:solidFill>
                  <a:schemeClr val="bg1"/>
                </a:solidFill>
                <a:latin typeface="Chilena Fina"/>
                <a:cs typeface="Chilena Fina"/>
              </a:rPr>
              <a:t> </a:t>
            </a:r>
            <a:r>
              <a:rPr lang="es-CL" sz="1600" dirty="0" err="1" smtClean="0">
                <a:solidFill>
                  <a:schemeClr val="bg1"/>
                </a:solidFill>
                <a:latin typeface="Chilena Fina"/>
                <a:cs typeface="Chilena Fina"/>
              </a:rPr>
              <a:t>man</a:t>
            </a:r>
            <a:r>
              <a:rPr lang="es-CL" sz="1600" dirty="0" smtClean="0">
                <a:solidFill>
                  <a:schemeClr val="bg1"/>
                </a:solidFill>
                <a:latin typeface="Chilena Fina"/>
                <a:cs typeface="Chilena Fina"/>
              </a:rPr>
              <a:t>!</a:t>
            </a:r>
          </a:p>
        </p:txBody>
      </p:sp>
      <p:sp>
        <p:nvSpPr>
          <p:cNvPr id="10" name="CuadroTexto 2"/>
          <p:cNvSpPr txBox="1"/>
          <p:nvPr/>
        </p:nvSpPr>
        <p:spPr>
          <a:xfrm>
            <a:off x="95693" y="1174668"/>
            <a:ext cx="4469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 smtClean="0">
                <a:solidFill>
                  <a:schemeClr val="bg1"/>
                </a:solidFill>
                <a:latin typeface="Chilena Gruesa"/>
                <a:cs typeface="Chilena Gruesa"/>
              </a:rPr>
              <a:t>特別感</a:t>
            </a:r>
            <a:r>
              <a:rPr lang="es-ES" sz="4800" dirty="0" smtClean="0">
                <a:solidFill>
                  <a:schemeClr val="bg1"/>
                </a:solidFill>
                <a:latin typeface="Chilena Gruesa"/>
                <a:cs typeface="Chilena Gruesa"/>
              </a:rPr>
              <a:t>! </a:t>
            </a:r>
            <a:r>
              <a:rPr lang="ja-JP" altLang="en-US" sz="3200" dirty="0">
                <a:solidFill>
                  <a:schemeClr val="bg1"/>
                </a:solidFill>
                <a:latin typeface="Chilena Gruesa"/>
                <a:cs typeface="Chilena Gruesa"/>
              </a:rPr>
              <a:t>なぜ</a:t>
            </a:r>
            <a:r>
              <a:rPr lang="ja-JP" altLang="en-US" sz="3200" dirty="0" smtClean="0">
                <a:solidFill>
                  <a:schemeClr val="bg1"/>
                </a:solidFill>
                <a:latin typeface="Chilena Gruesa"/>
                <a:cs typeface="Chilena Gruesa"/>
              </a:rPr>
              <a:t>なら</a:t>
            </a:r>
            <a:r>
              <a:rPr lang="es-ES" sz="1600" dirty="0" smtClean="0">
                <a:solidFill>
                  <a:schemeClr val="bg1"/>
                </a:solidFill>
                <a:latin typeface="Chilena Gruesa"/>
                <a:cs typeface="Chilena Gruesa"/>
              </a:rPr>
              <a:t>…</a:t>
            </a:r>
            <a:r>
              <a:rPr lang="es-ES" sz="3200" dirty="0" smtClean="0">
                <a:solidFill>
                  <a:schemeClr val="bg1"/>
                </a:solidFill>
                <a:latin typeface="Chilena Gruesa"/>
                <a:cs typeface="Chilena Gruesa"/>
              </a:rPr>
              <a:t> </a:t>
            </a:r>
            <a:endParaRPr lang="es-ES" sz="3200" dirty="0">
              <a:solidFill>
                <a:schemeClr val="bg1"/>
              </a:solidFill>
              <a:latin typeface="Chilena Gruesa"/>
              <a:cs typeface="Chilena Gruesa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43378" flipH="1">
            <a:off x="8035696" y="2710294"/>
            <a:ext cx="1048416" cy="1108892"/>
          </a:xfrm>
          <a:prstGeom prst="rect">
            <a:avLst/>
          </a:prstGeom>
        </p:spPr>
      </p:pic>
      <p:sp>
        <p:nvSpPr>
          <p:cNvPr id="12" name="CuadroTexto 4"/>
          <p:cNvSpPr txBox="1"/>
          <p:nvPr/>
        </p:nvSpPr>
        <p:spPr>
          <a:xfrm>
            <a:off x="8196562" y="2919846"/>
            <a:ext cx="102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 err="1" smtClean="0">
                <a:solidFill>
                  <a:schemeClr val="bg1"/>
                </a:solidFill>
                <a:latin typeface="Chilena Fina"/>
                <a:cs typeface="Chilena Fina"/>
              </a:rPr>
              <a:t>Amazing</a:t>
            </a:r>
            <a:endParaRPr lang="es-CL" sz="1600" dirty="0" smtClean="0">
              <a:solidFill>
                <a:schemeClr val="bg1"/>
              </a:solidFill>
              <a:latin typeface="Chilena Fina"/>
              <a:cs typeface="Chilena Fina"/>
            </a:endParaRPr>
          </a:p>
          <a:p>
            <a:r>
              <a:rPr lang="es-CL" sz="1600" dirty="0" smtClean="0">
                <a:solidFill>
                  <a:schemeClr val="bg1"/>
                </a:solidFill>
                <a:latin typeface="Chilena Fina"/>
                <a:cs typeface="Chilena Fina"/>
              </a:rPr>
              <a:t>Dude! </a:t>
            </a:r>
          </a:p>
        </p:txBody>
      </p:sp>
    </p:spTree>
    <p:extLst>
      <p:ext uri="{BB962C8B-B14F-4D97-AF65-F5344CB8AC3E}">
        <p14:creationId xmlns:p14="http://schemas.microsoft.com/office/powerpoint/2010/main" val="126022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mplate Press stands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147" y="-180907"/>
            <a:ext cx="9216024" cy="7097389"/>
          </a:xfrm>
          <a:prstGeom prst="rect">
            <a:avLst/>
          </a:prstGeom>
        </p:spPr>
      </p:pic>
      <p:sp>
        <p:nvSpPr>
          <p:cNvPr id="5" name="CuadroTexto 2"/>
          <p:cNvSpPr txBox="1"/>
          <p:nvPr/>
        </p:nvSpPr>
        <p:spPr>
          <a:xfrm>
            <a:off x="95693" y="1493658"/>
            <a:ext cx="44698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 smtClean="0">
                <a:solidFill>
                  <a:schemeClr val="bg1"/>
                </a:solidFill>
                <a:latin typeface="Chilena Gruesa"/>
                <a:cs typeface="Chilena Gruesa"/>
              </a:rPr>
              <a:t>トレンディで</a:t>
            </a:r>
            <a:endParaRPr lang="en-US" altLang="ja-JP" sz="4400" dirty="0" smtClean="0">
              <a:solidFill>
                <a:schemeClr val="bg1"/>
              </a:solidFill>
              <a:latin typeface="Chilena Gruesa"/>
              <a:cs typeface="Chilena Gruesa"/>
            </a:endParaRPr>
          </a:p>
          <a:p>
            <a:r>
              <a:rPr lang="ja-JP" altLang="en-US" sz="4400" dirty="0" smtClean="0">
                <a:solidFill>
                  <a:schemeClr val="bg1"/>
                </a:solidFill>
                <a:latin typeface="Chilena Gruesa"/>
                <a:cs typeface="Chilena Gruesa"/>
              </a:rPr>
              <a:t>心底すごい！</a:t>
            </a:r>
            <a:endParaRPr lang="en-US" altLang="ja-JP" sz="4400" dirty="0" smtClean="0">
              <a:solidFill>
                <a:schemeClr val="bg1"/>
              </a:solidFill>
              <a:latin typeface="Chilena Gruesa"/>
              <a:cs typeface="Chilena Gruesa"/>
            </a:endParaRPr>
          </a:p>
          <a:p>
            <a:r>
              <a:rPr lang="ja-JP" altLang="en-US" sz="3200" dirty="0" smtClean="0">
                <a:solidFill>
                  <a:schemeClr val="bg1"/>
                </a:solidFill>
                <a:latin typeface="Chilena Gruesa"/>
                <a:cs typeface="Chilena Gruesa"/>
              </a:rPr>
              <a:t>なぜなら</a:t>
            </a:r>
            <a:r>
              <a:rPr lang="es-ES" sz="3200" dirty="0" smtClean="0">
                <a:solidFill>
                  <a:schemeClr val="bg1"/>
                </a:solidFill>
                <a:latin typeface="Chilena Gruesa"/>
                <a:cs typeface="Chilena Gruesa"/>
              </a:rPr>
              <a:t>…</a:t>
            </a:r>
          </a:p>
          <a:p>
            <a:endParaRPr lang="es-ES" sz="3200" dirty="0" smtClean="0">
              <a:solidFill>
                <a:schemeClr val="bg1"/>
              </a:solidFill>
              <a:latin typeface="Chilena Gruesa"/>
              <a:cs typeface="Chilena Gruesa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s-ES" sz="2800" dirty="0" smtClean="0">
                <a:solidFill>
                  <a:schemeClr val="bg1"/>
                </a:solidFill>
                <a:latin typeface="Chilena Gruesa"/>
                <a:cs typeface="Chilena Gruesa"/>
              </a:rPr>
              <a:t>9 </a:t>
            </a:r>
            <a:r>
              <a:rPr lang="ja-JP" altLang="en-US" sz="2800" dirty="0" err="1" smtClean="0">
                <a:solidFill>
                  <a:schemeClr val="bg1"/>
                </a:solidFill>
                <a:latin typeface="Chilena Gruesa"/>
                <a:cs typeface="Chilena Gruesa"/>
              </a:rPr>
              <a:t>つの</a:t>
            </a:r>
            <a:r>
              <a:rPr lang="ja-JP" altLang="en-US" sz="2800" dirty="0" smtClean="0">
                <a:solidFill>
                  <a:schemeClr val="bg1"/>
                </a:solidFill>
                <a:latin typeface="Chilena Gruesa"/>
                <a:cs typeface="Chilena Gruesa"/>
              </a:rPr>
              <a:t>ハイライト</a:t>
            </a:r>
            <a:endParaRPr lang="es-ES" sz="2800" dirty="0" smtClean="0">
              <a:solidFill>
                <a:schemeClr val="bg1"/>
              </a:solidFill>
              <a:latin typeface="Chilena Gruesa"/>
              <a:cs typeface="Chilena Gruesa"/>
            </a:endParaRPr>
          </a:p>
        </p:txBody>
      </p:sp>
    </p:spTree>
    <p:extLst>
      <p:ext uri="{BB962C8B-B14F-4D97-AF65-F5344CB8AC3E}">
        <p14:creationId xmlns:p14="http://schemas.microsoft.com/office/powerpoint/2010/main" val="334583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7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8 Grupo"/>
          <p:cNvGrpSpPr/>
          <p:nvPr/>
        </p:nvGrpSpPr>
        <p:grpSpPr>
          <a:xfrm>
            <a:off x="4644008" y="3759730"/>
            <a:ext cx="3888432" cy="1165027"/>
            <a:chOff x="4644008" y="5013176"/>
            <a:chExt cx="3888432" cy="1168272"/>
          </a:xfrm>
        </p:grpSpPr>
        <p:sp>
          <p:nvSpPr>
            <p:cNvPr id="6" name="5 Rectángulo redondeado"/>
            <p:cNvSpPr/>
            <p:nvPr>
              <p:custDataLst>
                <p:tags r:id="rId1"/>
              </p:custDataLst>
            </p:nvPr>
          </p:nvSpPr>
          <p:spPr>
            <a:xfrm>
              <a:off x="4644008" y="5013176"/>
              <a:ext cx="3888432" cy="1168272"/>
            </a:xfrm>
            <a:prstGeom prst="roundRect">
              <a:avLst>
                <a:gd name="adj" fmla="val 1921"/>
              </a:avLst>
            </a:prstGeom>
            <a:solidFill>
              <a:srgbClr val="FFFFFF">
                <a:alpha val="60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L" dirty="0"/>
            </a:p>
          </p:txBody>
        </p:sp>
        <p:sp>
          <p:nvSpPr>
            <p:cNvPr id="7" name="6 CuadroTexto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4788024" y="5157193"/>
              <a:ext cx="3543066" cy="833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just"/>
              <a:r>
                <a:rPr lang="en-US" sz="1600" b="1" dirty="0" smtClean="0"/>
                <a:t>Torres del Paine</a:t>
              </a:r>
              <a:r>
                <a:rPr lang="en-US" sz="1600" dirty="0" smtClean="0"/>
                <a:t> </a:t>
              </a:r>
              <a:r>
                <a:rPr lang="ja-JP" altLang="en-US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は</a:t>
              </a:r>
              <a:r>
                <a:rPr lang="en-US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Virtual</a:t>
              </a:r>
              <a:r>
                <a:rPr lang="ja-JP" altLang="en-US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　</a:t>
              </a:r>
              <a:r>
                <a:rPr lang="en-US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Tourist </a:t>
              </a:r>
            </a:p>
            <a:p>
              <a:pPr algn="just"/>
              <a:r>
                <a:rPr lang="en-US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(</a:t>
              </a:r>
              <a:r>
                <a:rPr lang="ja-JP" altLang="en-US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ﾄﾘｯﾌﾟｱﾄﾞﾊﾞｲｻﾞｰ・ﾒﾃﾞｨｱｸﾞﾙｰﾌﾟ）の</a:t>
              </a:r>
              <a:r>
                <a:rPr lang="en-US" altLang="ja-JP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Wonder </a:t>
              </a:r>
              <a:r>
                <a:rPr lang="en-US" altLang="ja-JP" sz="1600" dirty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of the World </a:t>
              </a:r>
              <a:r>
                <a:rPr lang="ja-JP" altLang="en-US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を受賞</a:t>
              </a:r>
              <a:endParaRPr lang="en-US" sz="1600" dirty="0"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</p:txBody>
        </p:sp>
      </p:grpSp>
      <p:pic>
        <p:nvPicPr>
          <p:cNvPr id="8" name="Picture 2" descr="http://cdn1.vtourist.com/vt2/marketing/8thwonder-lrg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518" y="771605"/>
            <a:ext cx="2313433" cy="208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7132" y="2374861"/>
            <a:ext cx="1655293" cy="1564113"/>
          </a:xfrm>
          <a:prstGeom prst="rect">
            <a:avLst/>
          </a:prstGeom>
        </p:spPr>
      </p:pic>
      <p:sp>
        <p:nvSpPr>
          <p:cNvPr id="5" name="19 CuadroTexto"/>
          <p:cNvSpPr txBox="1">
            <a:spLocks noChangeArrowheads="1"/>
          </p:cNvSpPr>
          <p:nvPr/>
        </p:nvSpPr>
        <p:spPr bwMode="auto">
          <a:xfrm>
            <a:off x="4596964" y="2124510"/>
            <a:ext cx="550252" cy="208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s-CL" sz="9600" b="1" dirty="0" smtClean="0">
                <a:solidFill>
                  <a:schemeClr val="bg1"/>
                </a:solidFill>
              </a:rPr>
              <a:t>1</a:t>
            </a:r>
            <a:endParaRPr lang="es-CL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5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97335" y="-81280"/>
            <a:ext cx="10219241" cy="696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528319" y="1826574"/>
            <a:ext cx="4419601" cy="1214387"/>
            <a:chOff x="3541335" y="5531005"/>
            <a:chExt cx="4419601" cy="1728787"/>
          </a:xfrm>
        </p:grpSpPr>
        <p:sp>
          <p:nvSpPr>
            <p:cNvPr id="15" name="14 Rectángulo redondeado"/>
            <p:cNvSpPr/>
            <p:nvPr>
              <p:custDataLst>
                <p:tags r:id="rId1"/>
              </p:custDataLst>
            </p:nvPr>
          </p:nvSpPr>
          <p:spPr>
            <a:xfrm>
              <a:off x="3857248" y="5531005"/>
              <a:ext cx="4103688" cy="1728787"/>
            </a:xfrm>
            <a:prstGeom prst="roundRect">
              <a:avLst>
                <a:gd name="adj" fmla="val 1921"/>
              </a:avLst>
            </a:prstGeom>
            <a:solidFill>
              <a:srgbClr val="FFFFFF">
                <a:alpha val="60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L" dirty="0"/>
            </a:p>
          </p:txBody>
        </p:sp>
        <p:sp>
          <p:nvSpPr>
            <p:cNvPr id="16" name="21 CuadroTexto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541335" y="5838957"/>
              <a:ext cx="4419601" cy="1182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just"/>
              <a:r>
                <a:rPr lang="en-US" sz="1600" dirty="0" smtClean="0"/>
                <a:t>	</a:t>
              </a:r>
              <a:r>
                <a:rPr lang="en-US" sz="1600" b="1" dirty="0" smtClean="0"/>
                <a:t>The </a:t>
              </a:r>
              <a:r>
                <a:rPr lang="es-CL" sz="1600" b="1" dirty="0" smtClean="0"/>
                <a:t>Starlight Foundation </a:t>
              </a:r>
              <a:r>
                <a:rPr lang="ja-JP" altLang="en-US" sz="1600" dirty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はチリのアタカマ地域を世界で最も星が見える</a:t>
              </a:r>
              <a:r>
                <a:rPr lang="ja-JP" altLang="en-US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地域に選びました</a:t>
              </a:r>
              <a:endParaRPr lang="en-US" sz="1600" dirty="0"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432" y="454615"/>
            <a:ext cx="1422400" cy="1727200"/>
          </a:xfrm>
          <a:prstGeom prst="rect">
            <a:avLst/>
          </a:prstGeom>
        </p:spPr>
      </p:pic>
      <p:sp>
        <p:nvSpPr>
          <p:cNvPr id="12" name="1 CuadroTexto"/>
          <p:cNvSpPr txBox="1">
            <a:spLocks noChangeArrowheads="1"/>
          </p:cNvSpPr>
          <p:nvPr/>
        </p:nvSpPr>
        <p:spPr bwMode="auto">
          <a:xfrm>
            <a:off x="528319" y="197227"/>
            <a:ext cx="1179513" cy="156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s-CL" sz="9600" b="1" dirty="0" smtClean="0">
                <a:solidFill>
                  <a:schemeClr val="bg1"/>
                </a:solidFill>
              </a:rPr>
              <a:t>2</a:t>
            </a:r>
            <a:endParaRPr lang="es-CL" sz="9600" b="1" dirty="0">
              <a:solidFill>
                <a:schemeClr val="bg1"/>
              </a:solidFill>
            </a:endParaRP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0538" y="4514850"/>
            <a:ext cx="948902" cy="92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02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1 Objeto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5" name="think-cell Slide" r:id="rId10" imgW="270" imgH="270" progId="TCLayout.ActiveDocument.1">
                  <p:embed/>
                </p:oleObj>
              </mc:Choice>
              <mc:Fallback>
                <p:oleObj name="think-cell Slide" r:id="rId10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3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9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5151" y="-324781"/>
            <a:ext cx="9669325" cy="743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4083921" y="1541361"/>
            <a:ext cx="5184700" cy="1272959"/>
            <a:chOff x="4479474" y="2110168"/>
            <a:chExt cx="5184700" cy="1481293"/>
          </a:xfrm>
        </p:grpSpPr>
        <p:sp>
          <p:nvSpPr>
            <p:cNvPr id="19" name="18 Rectángulo redondeado"/>
            <p:cNvSpPr/>
            <p:nvPr>
              <p:custDataLst>
                <p:tags r:id="rId6"/>
              </p:custDataLst>
            </p:nvPr>
          </p:nvSpPr>
          <p:spPr>
            <a:xfrm>
              <a:off x="4479474" y="2110168"/>
              <a:ext cx="5184700" cy="1481293"/>
            </a:xfrm>
            <a:prstGeom prst="roundRect">
              <a:avLst>
                <a:gd name="adj" fmla="val 1921"/>
              </a:avLst>
            </a:prstGeom>
            <a:solidFill>
              <a:srgbClr val="FFFFFF">
                <a:alpha val="60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L" dirty="0"/>
            </a:p>
          </p:txBody>
        </p:sp>
        <p:sp>
          <p:nvSpPr>
            <p:cNvPr id="10247" name="6 CuadroTexto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4479474" y="2239996"/>
              <a:ext cx="5040684" cy="1253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en-US" sz="1600" dirty="0" smtClean="0"/>
                <a:t>	</a:t>
              </a:r>
              <a:r>
                <a:rPr lang="en-US" sz="1600" b="1" dirty="0" smtClean="0"/>
                <a:t>Valparaíso </a:t>
              </a:r>
              <a:r>
                <a:rPr lang="en-US" sz="1600" b="1" dirty="0"/>
                <a:t>and </a:t>
              </a:r>
              <a:r>
                <a:rPr lang="en-US" sz="1600" b="1" dirty="0" smtClean="0"/>
                <a:t>Casablanca </a:t>
              </a:r>
              <a:r>
                <a:rPr lang="ja-JP" altLang="en-US" sz="1600" b="1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のワイン渓谷は</a:t>
              </a:r>
              <a:r>
                <a:rPr lang="en-US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Great </a:t>
              </a:r>
              <a:r>
                <a:rPr lang="en-US" sz="1600" dirty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Wine </a:t>
              </a:r>
              <a:r>
                <a:rPr lang="en-US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Capital Network</a:t>
              </a:r>
              <a:r>
                <a:rPr lang="ja-JP" altLang="en-US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の一つに挙げられています</a:t>
              </a:r>
              <a:endParaRPr lang="en-US" sz="1600" dirty="0" smtClean="0"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  <a:p>
              <a:r>
                <a:rPr lang="en-US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	(</a:t>
              </a:r>
              <a:r>
                <a:rPr lang="ja-JP" altLang="en-US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ﾎﾟﾙﾄ、ﾎﾞﾙﾄﾞｰ、ﾅﾊﾟﾊﾞﾚｰ、ﾘｵﾊ、ｹｰﾌﾟﾀｳﾝ、ｸﾗｲｽﾄﾁｬｰﾁ</a:t>
              </a:r>
              <a:r>
                <a:rPr lang="en-US" altLang="ja-JP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)</a:t>
              </a:r>
              <a:endParaRPr lang="en-US" sz="1600" dirty="0"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</p:txBody>
        </p:sp>
      </p:grpSp>
      <p:grpSp>
        <p:nvGrpSpPr>
          <p:cNvPr id="4" name="3 Grupo"/>
          <p:cNvGrpSpPr/>
          <p:nvPr/>
        </p:nvGrpSpPr>
        <p:grpSpPr>
          <a:xfrm>
            <a:off x="4276274" y="2964939"/>
            <a:ext cx="5040684" cy="948951"/>
            <a:chOff x="7712813" y="1380298"/>
            <a:chExt cx="5040684" cy="1046753"/>
          </a:xfrm>
        </p:grpSpPr>
        <p:sp>
          <p:nvSpPr>
            <p:cNvPr id="14" name="13 Rectángulo redondeado"/>
            <p:cNvSpPr/>
            <p:nvPr>
              <p:custDataLst>
                <p:tags r:id="rId4"/>
              </p:custDataLst>
            </p:nvPr>
          </p:nvSpPr>
          <p:spPr>
            <a:xfrm>
              <a:off x="7928837" y="1380298"/>
              <a:ext cx="4776323" cy="1046753"/>
            </a:xfrm>
            <a:prstGeom prst="roundRect">
              <a:avLst>
                <a:gd name="adj" fmla="val 3929"/>
              </a:avLst>
            </a:prstGeom>
            <a:solidFill>
              <a:srgbClr val="FFFFFF">
                <a:alpha val="60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L" dirty="0"/>
            </a:p>
          </p:txBody>
        </p:sp>
        <p:sp>
          <p:nvSpPr>
            <p:cNvPr id="15" name="6 CuadroTexto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7712813" y="1587611"/>
              <a:ext cx="5040684" cy="645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en-US" sz="1600" dirty="0" smtClean="0"/>
                <a:t>	</a:t>
              </a:r>
              <a:r>
                <a:rPr lang="en-US" sz="1600" b="1" dirty="0" err="1" smtClean="0"/>
                <a:t>Colchagua</a:t>
              </a:r>
              <a:r>
                <a:rPr lang="en-US" sz="1600" b="1" dirty="0" smtClean="0"/>
                <a:t> Valley </a:t>
              </a:r>
              <a:r>
                <a:rPr lang="ja-JP" altLang="en-US" sz="1600" dirty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はﾛﾝﾘｰ･ﾌﾟﾗﾈｯﾄで世界有数</a:t>
              </a:r>
              <a:r>
                <a:rPr lang="ja-JP" altLang="en-US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のハネムーン旅行地の</a:t>
              </a:r>
              <a:r>
                <a:rPr lang="ja-JP" altLang="en-US" sz="1600" dirty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一つに挙げられました</a:t>
              </a:r>
              <a:endParaRPr lang="en-US" sz="1600" dirty="0"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</p:txBody>
        </p:sp>
      </p:grpSp>
      <p:pic>
        <p:nvPicPr>
          <p:cNvPr id="16" name="Picture 21" descr="F:\Great wine capitals LOGOTIPO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7907" y="685687"/>
            <a:ext cx="2664114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95174" y="389503"/>
            <a:ext cx="1181100" cy="1689100"/>
          </a:xfrm>
          <a:prstGeom prst="rect">
            <a:avLst/>
          </a:prstGeom>
        </p:spPr>
      </p:pic>
      <p:sp>
        <p:nvSpPr>
          <p:cNvPr id="10248" name="14 CuadroTexto"/>
          <p:cNvSpPr txBox="1">
            <a:spLocks noChangeArrowheads="1"/>
          </p:cNvSpPr>
          <p:nvPr/>
        </p:nvSpPr>
        <p:spPr bwMode="auto">
          <a:xfrm>
            <a:off x="3227254" y="158309"/>
            <a:ext cx="1179513" cy="142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s-CL" sz="96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5405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4 Imagen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288973" y="-264160"/>
            <a:ext cx="9534573" cy="723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339" name="1 Objeto" hidden="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0"/>
          <a:ext cx="158750" cy="158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1" name="think-cell Slide" r:id="rId11" imgW="270" imgH="270" progId="TCLayout.ActiveDocument.1">
                  <p:embed/>
                </p:oleObj>
              </mc:Choice>
              <mc:Fallback>
                <p:oleObj name="think-cell Slide" r:id="rId11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3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2 Grupo"/>
          <p:cNvGrpSpPr/>
          <p:nvPr/>
        </p:nvGrpSpPr>
        <p:grpSpPr>
          <a:xfrm>
            <a:off x="628696" y="4640559"/>
            <a:ext cx="5087938" cy="902805"/>
            <a:chOff x="1644302" y="4725144"/>
            <a:chExt cx="5087938" cy="905319"/>
          </a:xfrm>
        </p:grpSpPr>
        <p:sp>
          <p:nvSpPr>
            <p:cNvPr id="28" name="27 Rectángulo redondeado"/>
            <p:cNvSpPr/>
            <p:nvPr>
              <p:custDataLst>
                <p:tags r:id="rId6"/>
              </p:custDataLst>
            </p:nvPr>
          </p:nvSpPr>
          <p:spPr>
            <a:xfrm>
              <a:off x="1644302" y="4725144"/>
              <a:ext cx="5087938" cy="873125"/>
            </a:xfrm>
            <a:prstGeom prst="roundRect">
              <a:avLst>
                <a:gd name="adj" fmla="val 1921"/>
              </a:avLst>
            </a:prstGeom>
            <a:solidFill>
              <a:srgbClr val="FFFFFF">
                <a:alpha val="60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L" dirty="0"/>
            </a:p>
          </p:txBody>
        </p:sp>
        <p:sp>
          <p:nvSpPr>
            <p:cNvPr id="14348" name="6 CuadroTexto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763688" y="4797152"/>
              <a:ext cx="4872038" cy="833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en-US" sz="1600" b="1" i="1" dirty="0" smtClean="0"/>
                <a:t>National </a:t>
              </a:r>
              <a:r>
                <a:rPr lang="en-US" sz="1600" b="1" i="1" dirty="0"/>
                <a:t>Geographic Traveler</a:t>
              </a:r>
              <a:r>
                <a:rPr lang="en-US" sz="1600" i="1" dirty="0"/>
                <a:t> </a:t>
              </a:r>
              <a:r>
                <a:rPr lang="en-US" sz="1600" dirty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(</a:t>
              </a:r>
              <a:r>
                <a:rPr lang="ja-JP" altLang="en-US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英国</a:t>
              </a:r>
              <a:r>
                <a:rPr lang="en-US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) </a:t>
              </a:r>
              <a:r>
                <a:rPr lang="ja-JP" altLang="en-US" sz="1600" dirty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では、</a:t>
              </a:r>
              <a:r>
                <a:rPr lang="en-US" sz="1600" dirty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 </a:t>
              </a:r>
              <a:r>
                <a:rPr lang="en-US" sz="1600" b="1" dirty="0" smtClean="0"/>
                <a:t>Valparaíso</a:t>
              </a:r>
              <a:r>
                <a:rPr lang="ja-JP" altLang="en-US" sz="1600" dirty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が</a:t>
              </a:r>
              <a:r>
                <a:rPr lang="en-US" altLang="ja-JP" sz="1600" dirty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2013</a:t>
              </a:r>
              <a:r>
                <a:rPr lang="ja-JP" altLang="en-US" sz="1600" dirty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年に訪れるべき場所の一つに選ばれました</a:t>
              </a:r>
              <a:endParaRPr lang="en-US" sz="1600" dirty="0"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</p:txBody>
        </p:sp>
      </p:grpSp>
      <p:grpSp>
        <p:nvGrpSpPr>
          <p:cNvPr id="2" name="1 Grupo"/>
          <p:cNvGrpSpPr/>
          <p:nvPr/>
        </p:nvGrpSpPr>
        <p:grpSpPr>
          <a:xfrm>
            <a:off x="649881" y="3275859"/>
            <a:ext cx="5087938" cy="870700"/>
            <a:chOff x="60126" y="3284984"/>
            <a:chExt cx="5087938" cy="873125"/>
          </a:xfrm>
        </p:grpSpPr>
        <p:sp>
          <p:nvSpPr>
            <p:cNvPr id="21" name="20 Rectángulo redondeado"/>
            <p:cNvSpPr/>
            <p:nvPr>
              <p:custDataLst>
                <p:tags r:id="rId4"/>
              </p:custDataLst>
            </p:nvPr>
          </p:nvSpPr>
          <p:spPr>
            <a:xfrm>
              <a:off x="60126" y="3284984"/>
              <a:ext cx="5087938" cy="873125"/>
            </a:xfrm>
            <a:prstGeom prst="roundRect">
              <a:avLst>
                <a:gd name="adj" fmla="val 1921"/>
              </a:avLst>
            </a:prstGeom>
            <a:solidFill>
              <a:srgbClr val="FFFFFF">
                <a:alpha val="60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L" dirty="0"/>
            </a:p>
          </p:txBody>
        </p:sp>
        <p:sp>
          <p:nvSpPr>
            <p:cNvPr id="22" name="6 CuadroTexto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46891" y="3416490"/>
              <a:ext cx="4872038" cy="586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en-US" sz="1600" b="1" i="1" dirty="0" smtClean="0"/>
                <a:t>Santiago</a:t>
              </a:r>
              <a:r>
                <a:rPr lang="en-US" sz="1600" i="1" dirty="0" smtClean="0"/>
                <a:t>  </a:t>
              </a:r>
              <a:r>
                <a:rPr lang="ja-JP" altLang="en-US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はﾄﾘｯﾌﾟｱﾄﾞﾊﾞｲｻﾞｰのﾄﾗﾍﾞﾗｰｽﾞ･ﾁｮｲｽで</a:t>
              </a:r>
              <a:r>
                <a:rPr lang="ja-JP" altLang="en-US" sz="1600" dirty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南米の旅行先</a:t>
              </a:r>
              <a:r>
                <a:rPr lang="ja-JP" altLang="en-US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に選ばれました</a:t>
              </a:r>
              <a:r>
                <a:rPr lang="en-US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.</a:t>
              </a:r>
              <a:endParaRPr lang="en-US" sz="1600" dirty="0"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</p:txBody>
        </p:sp>
      </p:grpSp>
      <p:pic>
        <p:nvPicPr>
          <p:cNvPr id="24" name="23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22257">
            <a:off x="6010791" y="4114984"/>
            <a:ext cx="3112021" cy="156150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696" y="1933652"/>
            <a:ext cx="1808312" cy="1421921"/>
          </a:xfrm>
          <a:prstGeom prst="rect">
            <a:avLst/>
          </a:prstGeom>
        </p:spPr>
      </p:pic>
      <p:sp>
        <p:nvSpPr>
          <p:cNvPr id="20" name="13 CuadroTexto"/>
          <p:cNvSpPr txBox="1">
            <a:spLocks noChangeArrowheads="1"/>
          </p:cNvSpPr>
          <p:nvPr/>
        </p:nvSpPr>
        <p:spPr bwMode="auto">
          <a:xfrm>
            <a:off x="1019603" y="1745181"/>
            <a:ext cx="1417405" cy="142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s-CL" sz="96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0185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1 Objeto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2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3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7" name="12 Imagen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253999" y="-48805"/>
            <a:ext cx="10381628" cy="69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-232733" y="3725169"/>
            <a:ext cx="4733405" cy="1099079"/>
            <a:chOff x="918715" y="1901651"/>
            <a:chExt cx="4733405" cy="1239317"/>
          </a:xfrm>
        </p:grpSpPr>
        <p:sp>
          <p:nvSpPr>
            <p:cNvPr id="13" name="12 Rectángulo redondeado"/>
            <p:cNvSpPr/>
            <p:nvPr>
              <p:custDataLst>
                <p:tags r:id="rId4"/>
              </p:custDataLst>
            </p:nvPr>
          </p:nvSpPr>
          <p:spPr>
            <a:xfrm>
              <a:off x="918715" y="1901651"/>
              <a:ext cx="4733405" cy="1239317"/>
            </a:xfrm>
            <a:prstGeom prst="roundRect">
              <a:avLst>
                <a:gd name="adj" fmla="val 1921"/>
              </a:avLst>
            </a:prstGeom>
            <a:solidFill>
              <a:srgbClr val="FFFFFF">
                <a:alpha val="60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L" dirty="0"/>
            </a:p>
          </p:txBody>
        </p:sp>
        <p:sp>
          <p:nvSpPr>
            <p:cNvPr id="14" name="6 CuadroTexto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259632" y="1976561"/>
              <a:ext cx="3937000" cy="833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en-AU" altLang="ja-JP" sz="1600" dirty="0"/>
                <a:t>Puerto </a:t>
              </a:r>
              <a:r>
                <a:rPr lang="en-AU" altLang="ja-JP" sz="1600" dirty="0" err="1"/>
                <a:t>Montt</a:t>
              </a:r>
              <a:r>
                <a:rPr lang="en-AU" altLang="ja-JP" sz="1600" dirty="0"/>
                <a:t> &amp; Chiloe </a:t>
              </a:r>
              <a:r>
                <a:rPr lang="ja-JP" altLang="en-US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に近い</a:t>
              </a:r>
              <a:r>
                <a:rPr lang="en-AU" sz="1600" b="1" dirty="0" err="1" smtClean="0"/>
                <a:t>Monteverde</a:t>
              </a:r>
              <a:r>
                <a:rPr lang="en-AU" sz="1600" b="1" dirty="0" smtClean="0"/>
                <a:t> </a:t>
              </a:r>
              <a:r>
                <a:rPr lang="ja-JP" altLang="en-US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は、アメリカ大陸で最も古い人類の居住跡です</a:t>
              </a:r>
              <a:r>
                <a:rPr lang="en-US" altLang="ja-JP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(14,800</a:t>
              </a:r>
              <a:r>
                <a:rPr lang="ja-JP" altLang="en-US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年前）</a:t>
              </a:r>
              <a:endParaRPr lang="en-AU" sz="1600" dirty="0"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</p:txBody>
        </p:sp>
      </p:grpSp>
      <p:pic>
        <p:nvPicPr>
          <p:cNvPr id="19" name="Imagen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16320" y="2422410"/>
            <a:ext cx="1420495" cy="1720600"/>
          </a:xfrm>
          <a:prstGeom prst="rect">
            <a:avLst/>
          </a:prstGeom>
        </p:spPr>
      </p:pic>
      <p:sp>
        <p:nvSpPr>
          <p:cNvPr id="12299" name="17 CuadroTexto"/>
          <p:cNvSpPr txBox="1">
            <a:spLocks noChangeArrowheads="1"/>
          </p:cNvSpPr>
          <p:nvPr/>
        </p:nvSpPr>
        <p:spPr bwMode="auto">
          <a:xfrm>
            <a:off x="3889650" y="2207404"/>
            <a:ext cx="1179512" cy="156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s-CL" sz="9600" b="1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3275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>
            <a:grpSpLocks/>
          </p:cNvGrpSpPr>
          <p:nvPr/>
        </p:nvGrpSpPr>
        <p:grpSpPr bwMode="auto">
          <a:xfrm>
            <a:off x="-26356" y="-170923"/>
            <a:ext cx="9197979" cy="7019372"/>
            <a:chOff x="-36516" y="-170999"/>
            <a:chExt cx="9198576" cy="7038524"/>
          </a:xfrm>
        </p:grpSpPr>
        <p:pic>
          <p:nvPicPr>
            <p:cNvPr id="13327" name="Picture 2" descr="C:\Users\jchovar\Desktop\Excursiones (14).JP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453" y="2361856"/>
              <a:ext cx="9180513" cy="2147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8" name="Picture 2" descr="C:\Users\jchovar\Desktop\Excursiones (13).JP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3" y="4581525"/>
              <a:ext cx="9167813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9" name="Picture 2" descr="C:\Users\jchovar\Desktop\NI_Patagonia_Tierra del Fuego.jp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-36516" y="-170999"/>
              <a:ext cx="9180513" cy="2437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3315" name="1 Objeto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2" name="think-cell Slide" r:id="rId13" imgW="270" imgH="270" progId="TCLayout.ActiveDocument.1">
                  <p:embed/>
                </p:oleObj>
              </mc:Choice>
              <mc:Fallback>
                <p:oleObj name="think-cell Slide" r:id="rId13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3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2 Grupo"/>
          <p:cNvGrpSpPr/>
          <p:nvPr/>
        </p:nvGrpSpPr>
        <p:grpSpPr>
          <a:xfrm>
            <a:off x="4571997" y="1398720"/>
            <a:ext cx="4579544" cy="861201"/>
            <a:chOff x="1234107" y="1844824"/>
            <a:chExt cx="4418013" cy="863600"/>
          </a:xfrm>
        </p:grpSpPr>
        <p:sp>
          <p:nvSpPr>
            <p:cNvPr id="18" name="17 Rectángulo redondeado"/>
            <p:cNvSpPr/>
            <p:nvPr>
              <p:custDataLst>
                <p:tags r:id="rId3"/>
              </p:custDataLst>
            </p:nvPr>
          </p:nvSpPr>
          <p:spPr>
            <a:xfrm>
              <a:off x="1234107" y="1844824"/>
              <a:ext cx="4418013" cy="863600"/>
            </a:xfrm>
            <a:prstGeom prst="roundRect">
              <a:avLst>
                <a:gd name="adj" fmla="val 1921"/>
              </a:avLst>
            </a:prstGeom>
            <a:solidFill>
              <a:srgbClr val="FFFFFF">
                <a:alpha val="60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L" dirty="0"/>
            </a:p>
          </p:txBody>
        </p:sp>
        <p:sp>
          <p:nvSpPr>
            <p:cNvPr id="13319" name="6 CuadroTexto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1521445" y="1965474"/>
              <a:ext cx="3937000" cy="586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en-AU" sz="1600" b="1" dirty="0"/>
                <a:t>Chile</a:t>
              </a:r>
              <a:r>
                <a:rPr lang="en-AU" sz="1600" dirty="0"/>
                <a:t> </a:t>
              </a:r>
              <a:r>
                <a:rPr lang="ja-JP" altLang="en-US" sz="1600" dirty="0" err="1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には</a:t>
              </a:r>
              <a:r>
                <a:rPr lang="ja-JP" altLang="en-US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世界</a:t>
              </a:r>
              <a:r>
                <a:rPr lang="ja-JP" altLang="en-US" sz="1600" b="1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最長</a:t>
              </a:r>
              <a:r>
                <a:rPr lang="ja-JP" altLang="en-US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のトレッキングの道があります</a:t>
              </a:r>
              <a:r>
                <a:rPr lang="en-AU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 </a:t>
              </a:r>
              <a:r>
                <a:rPr lang="en-AU" sz="1600" dirty="0" smtClean="0"/>
                <a:t>(9,700 km)</a:t>
              </a:r>
              <a:endParaRPr lang="en-AU" sz="1600" dirty="0"/>
            </a:p>
          </p:txBody>
        </p:sp>
      </p:grpSp>
      <p:pic>
        <p:nvPicPr>
          <p:cNvPr id="17" name="Imagen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32522" y="158309"/>
            <a:ext cx="1181100" cy="1689100"/>
          </a:xfrm>
          <a:prstGeom prst="rect">
            <a:avLst/>
          </a:prstGeom>
        </p:spPr>
      </p:pic>
      <p:sp>
        <p:nvSpPr>
          <p:cNvPr id="13320" name="20 CuadroTexto"/>
          <p:cNvSpPr txBox="1">
            <a:spLocks noChangeArrowheads="1"/>
          </p:cNvSpPr>
          <p:nvPr/>
        </p:nvSpPr>
        <p:spPr bwMode="auto">
          <a:xfrm>
            <a:off x="4221109" y="145168"/>
            <a:ext cx="1297464" cy="156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s-CL" sz="9600" b="1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4806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\\192.168.1.151\fotos\EXPERIENCIAS\Experiencias (20, heterogeneas x Macrozona)\Sports &amp; Adventure\S&amp;A_Valle de los Cóndore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8193"/>
            <a:ext cx="9144000" cy="685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72334">
            <a:off x="2265457" y="2098457"/>
            <a:ext cx="496583" cy="645196"/>
          </a:xfrm>
          <a:prstGeom prst="rect">
            <a:avLst/>
          </a:prstGeom>
        </p:spPr>
      </p:pic>
      <p:sp>
        <p:nvSpPr>
          <p:cNvPr id="5" name="27 CuadroTexto"/>
          <p:cNvSpPr txBox="1">
            <a:spLocks noChangeArrowheads="1"/>
          </p:cNvSpPr>
          <p:nvPr/>
        </p:nvSpPr>
        <p:spPr bwMode="auto">
          <a:xfrm>
            <a:off x="2274671" y="2106700"/>
            <a:ext cx="4113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s-CL" sz="3200" b="1" dirty="0">
                <a:solidFill>
                  <a:schemeClr val="bg1"/>
                </a:solidFill>
              </a:rPr>
              <a:t>7</a:t>
            </a:r>
          </a:p>
        </p:txBody>
      </p:sp>
      <p:pic>
        <p:nvPicPr>
          <p:cNvPr id="13318" name="Picture 6" descr="atws-2015-logo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8354" y="1149404"/>
            <a:ext cx="285750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9 Grupo"/>
          <p:cNvGrpSpPr/>
          <p:nvPr/>
        </p:nvGrpSpPr>
        <p:grpSpPr>
          <a:xfrm>
            <a:off x="3435133" y="5278254"/>
            <a:ext cx="5525874" cy="1385465"/>
            <a:chOff x="1234107" y="1844824"/>
            <a:chExt cx="4418013" cy="863600"/>
          </a:xfrm>
        </p:grpSpPr>
        <p:sp>
          <p:nvSpPr>
            <p:cNvPr id="11" name="10 Rectángulo redondeado"/>
            <p:cNvSpPr/>
            <p:nvPr>
              <p:custDataLst>
                <p:tags r:id="rId1"/>
              </p:custDataLst>
            </p:nvPr>
          </p:nvSpPr>
          <p:spPr>
            <a:xfrm>
              <a:off x="1234107" y="1844824"/>
              <a:ext cx="4418013" cy="863600"/>
            </a:xfrm>
            <a:prstGeom prst="roundRect">
              <a:avLst>
                <a:gd name="adj" fmla="val 1921"/>
              </a:avLst>
            </a:prstGeom>
            <a:solidFill>
              <a:srgbClr val="FFFFFF">
                <a:alpha val="60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L" dirty="0"/>
            </a:p>
          </p:txBody>
        </p:sp>
        <p:sp>
          <p:nvSpPr>
            <p:cNvPr id="12" name="6 CuadroTexto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521445" y="1965474"/>
              <a:ext cx="3937000" cy="33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endParaRPr lang="en-AU" sz="1600" dirty="0"/>
            </a:p>
          </p:txBody>
        </p:sp>
      </p:grpSp>
      <p:sp>
        <p:nvSpPr>
          <p:cNvPr id="6" name="5 Rectángulo"/>
          <p:cNvSpPr/>
          <p:nvPr/>
        </p:nvSpPr>
        <p:spPr>
          <a:xfrm>
            <a:off x="3435133" y="5540092"/>
            <a:ext cx="55258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Chile </a:t>
            </a:r>
            <a:r>
              <a:rPr lang="ja-JP" altLang="en-US" sz="1600" dirty="0" smtClean="0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は</a:t>
            </a:r>
            <a:r>
              <a:rPr lang="en-US" altLang="ja-JP" sz="1600" dirty="0" smtClean="0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2011</a:t>
            </a:r>
            <a:r>
              <a:rPr lang="ja-JP" altLang="en-US" sz="1600" dirty="0" smtClean="0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年に、</a:t>
            </a:r>
            <a:r>
              <a:rPr lang="en-US" altLang="ja-JP" sz="1600" dirty="0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 Adventure Travel Development Index </a:t>
            </a:r>
            <a:r>
              <a:rPr lang="ja-JP" altLang="en-US" sz="1600" dirty="0" smtClean="0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で</a:t>
            </a:r>
            <a:r>
              <a:rPr lang="ja-JP" altLang="en-US" sz="1600" b="1" dirty="0" smtClean="0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最も</a:t>
            </a:r>
            <a:r>
              <a:rPr lang="ja-JP" altLang="en-US" sz="1600" dirty="0" smtClean="0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有望なｱﾄﾞﾍﾞﾝﾁｬｰ旅行先として選ばれました。それは、</a:t>
            </a:r>
            <a:r>
              <a:rPr lang="en-US" altLang="ja-JP" sz="1600" dirty="0" smtClean="0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2015</a:t>
            </a:r>
            <a:r>
              <a:rPr lang="ja-JP" altLang="en-US" sz="1600" dirty="0" smtClean="0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年に行われる</a:t>
            </a:r>
            <a:r>
              <a:rPr lang="en-US" sz="1600" dirty="0" smtClean="0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Adventure </a:t>
            </a:r>
            <a:r>
              <a:rPr lang="en-US" sz="1600" dirty="0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Travel World </a:t>
            </a:r>
            <a:r>
              <a:rPr lang="en-US" sz="1600" dirty="0" smtClean="0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Summit</a:t>
            </a:r>
            <a:r>
              <a:rPr lang="ja-JP" altLang="en-US" sz="1600" dirty="0" smtClean="0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で実証される予定です</a:t>
            </a:r>
            <a:endParaRPr lang="es-CL" sz="1600" dirty="0">
              <a:latin typeface="HGｺﾞｼｯｸM" panose="020B0609000000000000" pitchFamily="49" charset="-128"/>
              <a:ea typeface="HGｺﾞｼｯｸM" panose="020B06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97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34904"/>
            <a:ext cx="9144000" cy="2980576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1691640" y="1399519"/>
            <a:ext cx="576072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x-none" sz="3600" b="1" dirty="0" smtClean="0">
                <a:solidFill>
                  <a:schemeClr val="bg1"/>
                </a:solidFill>
                <a:latin typeface="+mj-lt"/>
              </a:rPr>
              <a:t>Pablo Javier Retamal</a:t>
            </a:r>
          </a:p>
          <a:p>
            <a:pPr algn="ctr">
              <a:spcBef>
                <a:spcPts val="600"/>
              </a:spcBef>
            </a:pPr>
            <a:r>
              <a:rPr lang="x-none" sz="2400" dirty="0" smtClean="0">
                <a:solidFill>
                  <a:schemeClr val="bg1"/>
                </a:solidFill>
                <a:latin typeface="+mj-lt"/>
              </a:rPr>
              <a:t>Market Manager </a:t>
            </a:r>
            <a:r>
              <a:rPr lang="x-none" sz="2400" smtClean="0">
                <a:solidFill>
                  <a:schemeClr val="bg1"/>
                </a:solidFill>
                <a:latin typeface="+mj-lt"/>
              </a:rPr>
              <a:t>Asia Pacific</a:t>
            </a:r>
            <a:endParaRPr lang="x-none" sz="2400" dirty="0" smtClean="0">
              <a:solidFill>
                <a:schemeClr val="bg1"/>
              </a:solidFill>
              <a:latin typeface="+mj-lt"/>
            </a:endParaRPr>
          </a:p>
          <a:p>
            <a:pPr algn="ctr">
              <a:spcBef>
                <a:spcPts val="600"/>
              </a:spcBef>
            </a:pPr>
            <a:r>
              <a:rPr lang="x-none" sz="2400" b="1" dirty="0">
                <a:solidFill>
                  <a:schemeClr val="bg1"/>
                </a:solidFill>
                <a:latin typeface="+mj-lt"/>
              </a:rPr>
              <a:t>p</a:t>
            </a:r>
            <a:r>
              <a:rPr lang="x-none" sz="2400" b="1" dirty="0" smtClean="0">
                <a:solidFill>
                  <a:schemeClr val="bg1"/>
                </a:solidFill>
                <a:latin typeface="+mj-lt"/>
              </a:rPr>
              <a:t>ablo.retamal@turismochile.travel</a:t>
            </a:r>
            <a:endParaRPr lang="es-CL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466116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192.168.1.151\marketing\HERRAMIENTAS 2014\Fotos\50 top\centro\centro254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63563" y="1"/>
            <a:ext cx="10158413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7884" y="1942287"/>
            <a:ext cx="1422400" cy="1727200"/>
          </a:xfrm>
          <a:prstGeom prst="rect">
            <a:avLst/>
          </a:prstGeom>
        </p:spPr>
      </p:pic>
      <p:sp>
        <p:nvSpPr>
          <p:cNvPr id="5" name="27 CuadroTexto"/>
          <p:cNvSpPr txBox="1">
            <a:spLocks noChangeArrowheads="1"/>
          </p:cNvSpPr>
          <p:nvPr/>
        </p:nvSpPr>
        <p:spPr bwMode="auto">
          <a:xfrm>
            <a:off x="5811234" y="1703035"/>
            <a:ext cx="1179513" cy="156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s-CL" sz="9600" b="1" dirty="0" smtClean="0">
                <a:solidFill>
                  <a:schemeClr val="bg1"/>
                </a:solidFill>
              </a:rPr>
              <a:t>8</a:t>
            </a:r>
            <a:endParaRPr lang="es-CL" sz="9600" b="1" dirty="0">
              <a:solidFill>
                <a:schemeClr val="bg1"/>
              </a:solidFill>
            </a:endParaRPr>
          </a:p>
        </p:txBody>
      </p:sp>
      <p:sp>
        <p:nvSpPr>
          <p:cNvPr id="8" name="7 Rectángulo redondeado"/>
          <p:cNvSpPr/>
          <p:nvPr>
            <p:custDataLst>
              <p:tags r:id="rId1"/>
            </p:custDataLst>
          </p:nvPr>
        </p:nvSpPr>
        <p:spPr>
          <a:xfrm>
            <a:off x="520098" y="1746261"/>
            <a:ext cx="5087938" cy="988763"/>
          </a:xfrm>
          <a:prstGeom prst="roundRect">
            <a:avLst>
              <a:gd name="adj" fmla="val 1921"/>
            </a:avLst>
          </a:prstGeom>
          <a:solidFill>
            <a:srgbClr val="FFFFFF">
              <a:alpha val="6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 dirty="0"/>
          </a:p>
        </p:txBody>
      </p:sp>
      <p:sp>
        <p:nvSpPr>
          <p:cNvPr id="4" name="3 Rectángulo"/>
          <p:cNvSpPr/>
          <p:nvPr/>
        </p:nvSpPr>
        <p:spPr>
          <a:xfrm>
            <a:off x="520098" y="1746261"/>
            <a:ext cx="49609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s-CL" b="1" dirty="0" smtClean="0"/>
              <a:t>Valparaiso</a:t>
            </a:r>
            <a:r>
              <a:rPr lang="ja-JP" altLang="en-US" b="1" dirty="0" smtClean="0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はチリの主要港で、</a:t>
            </a:r>
            <a:r>
              <a:rPr lang="en-US" altLang="ja-JP" b="1" dirty="0" smtClean="0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2003</a:t>
            </a:r>
            <a:r>
              <a:rPr lang="ja-JP" altLang="en-US" b="1" dirty="0" smtClean="0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年に</a:t>
            </a:r>
            <a:r>
              <a:rPr lang="en-US" altLang="ja-JP" b="1" dirty="0" smtClean="0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UNESCO</a:t>
            </a:r>
            <a:r>
              <a:rPr lang="ja-JP" altLang="en-US" b="1" dirty="0" smtClean="0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世界遺産に登録されました。「太平洋の宝石」「ﾘﾄﾙ･ｻﾝﾌﾗﾝｼｽｺ」とも言われます</a:t>
            </a:r>
            <a:endParaRPr lang="es-CL" dirty="0">
              <a:latin typeface="HGｺﾞｼｯｸM" panose="020B0609000000000000" pitchFamily="49" charset="-128"/>
              <a:ea typeface="HGｺﾞｼｯｸM" panose="020B0609000000000000" pitchFamily="49" charset="-128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06" b="16176"/>
          <a:stretch/>
        </p:blipFill>
        <p:spPr bwMode="auto">
          <a:xfrm>
            <a:off x="614364" y="5248275"/>
            <a:ext cx="1729426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8 Grupo"/>
          <p:cNvGrpSpPr/>
          <p:nvPr/>
        </p:nvGrpSpPr>
        <p:grpSpPr>
          <a:xfrm>
            <a:off x="520098" y="775438"/>
            <a:ext cx="5087938" cy="870700"/>
            <a:chOff x="1658759" y="4702492"/>
            <a:chExt cx="5087938" cy="873125"/>
          </a:xfrm>
        </p:grpSpPr>
        <p:sp>
          <p:nvSpPr>
            <p:cNvPr id="10" name="9 Rectángulo redondeado"/>
            <p:cNvSpPr/>
            <p:nvPr>
              <p:custDataLst>
                <p:tags r:id="rId2"/>
              </p:custDataLst>
            </p:nvPr>
          </p:nvSpPr>
          <p:spPr>
            <a:xfrm>
              <a:off x="1658759" y="4702492"/>
              <a:ext cx="5087938" cy="873125"/>
            </a:xfrm>
            <a:prstGeom prst="roundRect">
              <a:avLst>
                <a:gd name="adj" fmla="val 1921"/>
              </a:avLst>
            </a:prstGeom>
            <a:solidFill>
              <a:srgbClr val="FFFFFF">
                <a:alpha val="60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L" dirty="0"/>
            </a:p>
          </p:txBody>
        </p:sp>
        <p:sp>
          <p:nvSpPr>
            <p:cNvPr id="11" name="6 CuadroTexto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766709" y="4845853"/>
              <a:ext cx="4872038" cy="586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en-US" sz="1600" b="1" i="1" dirty="0" smtClean="0"/>
                <a:t>National </a:t>
              </a:r>
              <a:r>
                <a:rPr lang="en-US" sz="1600" b="1" i="1" dirty="0"/>
                <a:t>Geographic Traveler</a:t>
              </a:r>
              <a:r>
                <a:rPr lang="en-US" sz="1600" i="1" dirty="0"/>
                <a:t> </a:t>
              </a:r>
              <a:r>
                <a:rPr lang="en-US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(</a:t>
              </a:r>
              <a:r>
                <a:rPr lang="ja-JP" altLang="en-US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英国</a:t>
              </a:r>
              <a:r>
                <a:rPr lang="en-US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) </a:t>
              </a:r>
              <a:r>
                <a:rPr lang="ja-JP" altLang="en-US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では</a:t>
              </a:r>
              <a:r>
                <a:rPr lang="en-US" sz="1600" b="1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Valparaíso</a:t>
              </a:r>
              <a:r>
                <a:rPr lang="en-US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 </a:t>
              </a:r>
              <a:r>
                <a:rPr lang="ja-JP" altLang="en-US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が</a:t>
              </a:r>
              <a:r>
                <a:rPr lang="en-US" altLang="ja-JP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2013</a:t>
              </a:r>
              <a:r>
                <a:rPr lang="ja-JP" altLang="en-US" sz="1600" dirty="0" smtClean="0"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年に訪れるべき場所として選ばれました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3431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\\192.168.1.151\fotos\MACROZONAS\ISLAS RAPA NUI, JUAN FERNÁNDEZ Y CHILOÉ\V REGIÓN - RAPA NUI Y JUAN FERNÁNDEZ\Isla de Pascua 1\Moais\Isla de Pascua2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8125" y="0"/>
            <a:ext cx="9429749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193" y="2910995"/>
            <a:ext cx="1808312" cy="1421921"/>
          </a:xfrm>
          <a:prstGeom prst="rect">
            <a:avLst/>
          </a:prstGeom>
        </p:spPr>
      </p:pic>
      <p:sp>
        <p:nvSpPr>
          <p:cNvPr id="6" name="20 CuadroTexto"/>
          <p:cNvSpPr txBox="1">
            <a:spLocks noChangeArrowheads="1"/>
          </p:cNvSpPr>
          <p:nvPr/>
        </p:nvSpPr>
        <p:spPr bwMode="auto">
          <a:xfrm>
            <a:off x="3861223" y="2636636"/>
            <a:ext cx="1297464" cy="156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s-CL" sz="9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8" name="7 Rectángulo redondeado"/>
          <p:cNvSpPr/>
          <p:nvPr>
            <p:custDataLst>
              <p:tags r:id="rId1"/>
            </p:custDataLst>
          </p:nvPr>
        </p:nvSpPr>
        <p:spPr>
          <a:xfrm>
            <a:off x="193986" y="857250"/>
            <a:ext cx="3654114" cy="1183355"/>
          </a:xfrm>
          <a:prstGeom prst="roundRect">
            <a:avLst>
              <a:gd name="adj" fmla="val 1921"/>
            </a:avLst>
          </a:prstGeom>
          <a:solidFill>
            <a:srgbClr val="FFFFFF">
              <a:alpha val="6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ja-JP" altLang="en-US" dirty="0" smtClean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rPr>
              <a:t>チリには自慢の</a:t>
            </a:r>
            <a:r>
              <a:rPr lang="es-CL" dirty="0" smtClean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rPr>
              <a:t> </a:t>
            </a:r>
            <a:r>
              <a:rPr lang="es-CL" dirty="0" smtClean="0">
                <a:solidFill>
                  <a:schemeClr val="tx1"/>
                </a:solidFill>
              </a:rPr>
              <a:t>«</a:t>
            </a:r>
            <a:r>
              <a:rPr lang="es-CL" b="1" dirty="0" smtClean="0">
                <a:solidFill>
                  <a:schemeClr val="tx1"/>
                </a:solidFill>
              </a:rPr>
              <a:t>Rock Stars</a:t>
            </a:r>
            <a:r>
              <a:rPr lang="es-CL" dirty="0" smtClean="0">
                <a:solidFill>
                  <a:schemeClr val="tx1"/>
                </a:solidFill>
              </a:rPr>
              <a:t>»</a:t>
            </a:r>
          </a:p>
          <a:p>
            <a:pPr algn="just">
              <a:defRPr/>
            </a:pPr>
            <a:r>
              <a:rPr lang="ja-JP" altLang="en-US" dirty="0" smtClean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rPr>
              <a:t>がいます。ｲｰｽﾀｰ島のモアイはチリだけでなく、世界の遺産です。</a:t>
            </a:r>
            <a:endParaRPr lang="es-CL" dirty="0">
              <a:solidFill>
                <a:schemeClr val="tx1"/>
              </a:solidFill>
              <a:latin typeface="HGｺﾞｼｯｸM" panose="020B0609000000000000" pitchFamily="49" charset="-128"/>
              <a:ea typeface="HGｺﾞｼｯｸM" panose="020B06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233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4916" y="-175895"/>
            <a:ext cx="11664232" cy="7133590"/>
          </a:xfrm>
          <a:prstGeom prst="rect">
            <a:avLst/>
          </a:prstGeom>
        </p:spPr>
      </p:pic>
      <p:sp>
        <p:nvSpPr>
          <p:cNvPr id="26" name="18 Rectángulo redondeado"/>
          <p:cNvSpPr/>
          <p:nvPr>
            <p:custDataLst>
              <p:tags r:id="rId1"/>
            </p:custDataLst>
          </p:nvPr>
        </p:nvSpPr>
        <p:spPr bwMode="auto">
          <a:xfrm>
            <a:off x="616902" y="3875496"/>
            <a:ext cx="3750145" cy="2568306"/>
          </a:xfrm>
          <a:prstGeom prst="roundRect">
            <a:avLst>
              <a:gd name="adj" fmla="val 1921"/>
            </a:avLst>
          </a:prstGeom>
          <a:solidFill>
            <a:srgbClr val="FFFFFF">
              <a:alpha val="6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 dirty="0"/>
          </a:p>
        </p:txBody>
      </p:sp>
      <p:sp>
        <p:nvSpPr>
          <p:cNvPr id="27" name="24 CuadroTexto"/>
          <p:cNvSpPr txBox="1">
            <a:spLocks noChangeArrowheads="1"/>
          </p:cNvSpPr>
          <p:nvPr/>
        </p:nvSpPr>
        <p:spPr bwMode="auto">
          <a:xfrm>
            <a:off x="789910" y="4053807"/>
            <a:ext cx="32823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altLang="es-CL" sz="2000" b="1" dirty="0" smtClean="0"/>
              <a:t>Chile</a:t>
            </a:r>
            <a:r>
              <a:rPr lang="ja-JP" altLang="en-US" sz="2000" b="1" dirty="0" smtClean="0">
                <a:latin typeface="HGｺﾞｼｯｸM" panose="020B0609000000000000" pitchFamily="49" charset="-128"/>
                <a:ea typeface="HGｺﾞｼｯｸM" panose="020B0609000000000000" pitchFamily="49" charset="-128"/>
              </a:rPr>
              <a:t>は５つの地理的・気候的な地域に分けられます。</a:t>
            </a:r>
            <a:endParaRPr lang="es-CL" altLang="es-CL" b="1" dirty="0">
              <a:latin typeface="HGｺﾞｼｯｸM" panose="020B0609000000000000" pitchFamily="49" charset="-128"/>
              <a:ea typeface="HGｺﾞｼｯｸM" panose="020B0609000000000000" pitchFamily="49" charset="-128"/>
            </a:endParaRPr>
          </a:p>
        </p:txBody>
      </p:sp>
      <p:sp>
        <p:nvSpPr>
          <p:cNvPr id="29" name="24 CuadroTexto"/>
          <p:cNvSpPr txBox="1"/>
          <p:nvPr/>
        </p:nvSpPr>
        <p:spPr bwMode="auto">
          <a:xfrm>
            <a:off x="650240" y="4874142"/>
            <a:ext cx="4105275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0" hangingPunct="0">
              <a:buSzPct val="80000"/>
              <a:buFont typeface="Wingdings" pitchFamily="2" charset="2"/>
              <a:buChar char="v"/>
              <a:defRPr/>
            </a:pPr>
            <a:r>
              <a:rPr lang="es-CL" sz="1600" dirty="0" err="1">
                <a:solidFill>
                  <a:srgbClr val="000000"/>
                </a:solidFill>
                <a:cs typeface="Times New Roman" pitchFamily="18" charset="0"/>
              </a:rPr>
              <a:t>The</a:t>
            </a:r>
            <a:r>
              <a:rPr lang="es-CL" sz="1600" dirty="0">
                <a:solidFill>
                  <a:srgbClr val="000000"/>
                </a:solidFill>
                <a:cs typeface="Times New Roman" pitchFamily="18" charset="0"/>
              </a:rPr>
              <a:t> North and </a:t>
            </a:r>
            <a:r>
              <a:rPr lang="es-CL" sz="1600" dirty="0" err="1">
                <a:solidFill>
                  <a:srgbClr val="000000"/>
                </a:solidFill>
                <a:cs typeface="Times New Roman" pitchFamily="18" charset="0"/>
              </a:rPr>
              <a:t>the</a:t>
            </a:r>
            <a:r>
              <a:rPr lang="es-CL" sz="1600" dirty="0">
                <a:solidFill>
                  <a:srgbClr val="000000"/>
                </a:solidFill>
                <a:cs typeface="Times New Roman" pitchFamily="18" charset="0"/>
              </a:rPr>
              <a:t> Atacama </a:t>
            </a:r>
            <a:r>
              <a:rPr lang="es-CL" sz="1600" dirty="0" err="1">
                <a:solidFill>
                  <a:srgbClr val="000000"/>
                </a:solidFill>
                <a:cs typeface="Times New Roman" pitchFamily="18" charset="0"/>
              </a:rPr>
              <a:t>Desert</a:t>
            </a:r>
            <a:endParaRPr lang="es-CL" sz="1600" dirty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 eaLnBrk="0" hangingPunct="0">
              <a:buSzPct val="80000"/>
              <a:buFont typeface="Wingdings" pitchFamily="2" charset="2"/>
              <a:buChar char="v"/>
              <a:defRPr/>
            </a:pPr>
            <a:r>
              <a:rPr lang="es-CL" sz="1600" dirty="0" smtClean="0">
                <a:solidFill>
                  <a:srgbClr val="000000"/>
                </a:solidFill>
                <a:cs typeface="Times New Roman" pitchFamily="18" charset="0"/>
              </a:rPr>
              <a:t>Santiago, Valparaíso and central </a:t>
            </a:r>
            <a:r>
              <a:rPr lang="es-CL" sz="1600" dirty="0" err="1" smtClean="0">
                <a:solidFill>
                  <a:srgbClr val="000000"/>
                </a:solidFill>
                <a:cs typeface="Times New Roman" pitchFamily="18" charset="0"/>
              </a:rPr>
              <a:t>valleys</a:t>
            </a:r>
            <a:endParaRPr lang="es-CL" sz="16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 eaLnBrk="0" hangingPunct="0">
              <a:buSzPct val="80000"/>
              <a:buFont typeface="Wingdings" pitchFamily="2" charset="2"/>
              <a:buChar char="v"/>
              <a:defRPr/>
            </a:pPr>
            <a:r>
              <a:rPr lang="es-CL" sz="1600" dirty="0" err="1" smtClean="0">
                <a:solidFill>
                  <a:srgbClr val="000000"/>
                </a:solidFill>
                <a:cs typeface="Times New Roman" pitchFamily="18" charset="0"/>
              </a:rPr>
              <a:t>Lakes</a:t>
            </a:r>
            <a:r>
              <a:rPr lang="es-CL" sz="1600" dirty="0" smtClean="0">
                <a:solidFill>
                  <a:srgbClr val="000000"/>
                </a:solidFill>
                <a:cs typeface="Times New Roman" pitchFamily="18" charset="0"/>
              </a:rPr>
              <a:t> and </a:t>
            </a:r>
            <a:r>
              <a:rPr lang="es-CL" sz="1600" dirty="0" err="1">
                <a:solidFill>
                  <a:srgbClr val="000000"/>
                </a:solidFill>
                <a:cs typeface="Times New Roman" pitchFamily="18" charset="0"/>
              </a:rPr>
              <a:t>Volcanoes</a:t>
            </a:r>
            <a:endParaRPr lang="es-CL" sz="1600" dirty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 eaLnBrk="0" hangingPunct="0">
              <a:buSzPct val="80000"/>
              <a:buFont typeface="Wingdings" pitchFamily="2" charset="2"/>
              <a:buChar char="v"/>
              <a:defRPr/>
            </a:pPr>
            <a:r>
              <a:rPr lang="es-CL" sz="1600" dirty="0">
                <a:solidFill>
                  <a:srgbClr val="000000"/>
                </a:solidFill>
                <a:cs typeface="Times New Roman" pitchFamily="18" charset="0"/>
              </a:rPr>
              <a:t>Patagonia and </a:t>
            </a:r>
            <a:r>
              <a:rPr lang="es-CL" sz="1600" dirty="0" err="1" smtClean="0">
                <a:solidFill>
                  <a:srgbClr val="000000"/>
                </a:solidFill>
                <a:cs typeface="Times New Roman" pitchFamily="18" charset="0"/>
              </a:rPr>
              <a:t>Antarctic</a:t>
            </a:r>
            <a:endParaRPr lang="es-CL" sz="1600" dirty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 eaLnBrk="0" hangingPunct="0">
              <a:buSzPct val="80000"/>
              <a:buFont typeface="Wingdings" pitchFamily="2" charset="2"/>
              <a:buChar char="v"/>
              <a:defRPr/>
            </a:pPr>
            <a:r>
              <a:rPr lang="es-CL" sz="1600" dirty="0" err="1" smtClean="0">
                <a:solidFill>
                  <a:srgbClr val="000000"/>
                </a:solidFill>
                <a:cs typeface="Times New Roman" pitchFamily="18" charset="0"/>
              </a:rPr>
              <a:t>Oceanic</a:t>
            </a:r>
            <a:r>
              <a:rPr lang="es-CL" sz="16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s-CL" sz="1600" dirty="0" err="1" smtClean="0">
                <a:solidFill>
                  <a:srgbClr val="000000"/>
                </a:solidFill>
                <a:cs typeface="Times New Roman" pitchFamily="18" charset="0"/>
              </a:rPr>
              <a:t>Islands</a:t>
            </a:r>
            <a:r>
              <a:rPr lang="es-CL" sz="16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endParaRPr lang="es-CL" sz="1200" dirty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defRPr/>
            </a:pPr>
            <a:endParaRPr lang="es-CL" sz="1600" dirty="0">
              <a:cs typeface="Arial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5820" y="872490"/>
            <a:ext cx="5575301" cy="4813300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40" y="-175895"/>
            <a:ext cx="2875280" cy="246189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150" y="523240"/>
            <a:ext cx="17653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1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 descr="C:\Users\Juan Lopez\Desktop\Fotos en Baja\Atacama\AtacamaCordillera de la Saljavier Valdivia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3" y="0"/>
            <a:ext cx="9284566" cy="690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600" y="0"/>
            <a:ext cx="3037840" cy="719328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9840" y="576580"/>
            <a:ext cx="3162300" cy="5707199"/>
          </a:xfrm>
          <a:prstGeom prst="rect">
            <a:avLst/>
          </a:prstGeom>
        </p:spPr>
      </p:pic>
      <p:pic>
        <p:nvPicPr>
          <p:cNvPr id="7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240" y="774700"/>
            <a:ext cx="17653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9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170305" y="-60960"/>
            <a:ext cx="10365105" cy="691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240" y="774700"/>
            <a:ext cx="1765300" cy="15113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600" y="-246380"/>
            <a:ext cx="3153834" cy="727456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3780" y="984250"/>
            <a:ext cx="3276600" cy="48133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1520" y="2420620"/>
            <a:ext cx="1016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6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4 Imagen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4001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240" y="774700"/>
            <a:ext cx="1765300" cy="15113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1059" y="-246380"/>
            <a:ext cx="3156375" cy="757741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6454" y="993775"/>
            <a:ext cx="26289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8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7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240" y="774700"/>
            <a:ext cx="1765300" cy="151130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058" y="-223520"/>
            <a:ext cx="3156375" cy="774011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5880" y="1003300"/>
            <a:ext cx="28956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0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5" descr="C:\Users\jchovar\Desktop\Tongarik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240" y="774700"/>
            <a:ext cx="1765300" cy="15113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240" y="-254000"/>
            <a:ext cx="4013200" cy="744728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2700" y="1135380"/>
            <a:ext cx="35179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7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>
            <a:grpSpLocks/>
          </p:cNvGrpSpPr>
          <p:nvPr/>
        </p:nvGrpSpPr>
        <p:grpSpPr bwMode="auto">
          <a:xfrm>
            <a:off x="-94078" y="-81280"/>
            <a:ext cx="9794021" cy="6920230"/>
            <a:chOff x="-9525" y="0"/>
            <a:chExt cx="9678988" cy="6858000"/>
          </a:xfrm>
        </p:grpSpPr>
        <p:pic>
          <p:nvPicPr>
            <p:cNvPr id="30724" name="4 Imagen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25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16 Redondear rectángulo de esquina del mismo lado"/>
            <p:cNvSpPr/>
            <p:nvPr/>
          </p:nvSpPr>
          <p:spPr>
            <a:xfrm rot="5400000">
              <a:off x="125412" y="2582862"/>
              <a:ext cx="3384550" cy="3635375"/>
            </a:xfrm>
            <a:prstGeom prst="round2SameRect">
              <a:avLst>
                <a:gd name="adj1" fmla="val 1697"/>
                <a:gd name="adj2" fmla="val 0"/>
              </a:avLst>
            </a:prstGeom>
            <a:solidFill>
              <a:srgbClr val="FFFFFF">
                <a:alpha val="60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L"/>
            </a:p>
          </p:txBody>
        </p:sp>
        <p:pic>
          <p:nvPicPr>
            <p:cNvPr id="30728" name="13 Imagen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75" y="2851621"/>
              <a:ext cx="568325" cy="3025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9" name="14 Imagen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75" y="2991321"/>
              <a:ext cx="935038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0" name="20 CuadroTexto"/>
            <p:cNvSpPr txBox="1">
              <a:spLocks noChangeArrowheads="1"/>
            </p:cNvSpPr>
            <p:nvPr/>
          </p:nvSpPr>
          <p:spPr bwMode="auto">
            <a:xfrm>
              <a:off x="1619250" y="2924646"/>
              <a:ext cx="1881188" cy="301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150000"/>
                </a:lnSpc>
                <a:buSzPct val="80000"/>
                <a:buFont typeface="Wingdings" pitchFamily="2" charset="2"/>
                <a:buChar char="v"/>
              </a:pPr>
              <a:r>
                <a:rPr lang="es-CL" altLang="es-CL" sz="1600" dirty="0">
                  <a:solidFill>
                    <a:srgbClr val="000000"/>
                  </a:solidFill>
                  <a:cs typeface="Times New Roman" pitchFamily="18" charset="0"/>
                </a:rPr>
                <a:t>Arica</a:t>
              </a:r>
            </a:p>
            <a:p>
              <a:pPr>
                <a:lnSpc>
                  <a:spcPct val="150000"/>
                </a:lnSpc>
                <a:buSzPct val="80000"/>
                <a:buFont typeface="Wingdings" pitchFamily="2" charset="2"/>
                <a:buChar char="v"/>
              </a:pPr>
              <a:r>
                <a:rPr lang="es-CL" altLang="es-CL" sz="1600" dirty="0">
                  <a:solidFill>
                    <a:srgbClr val="000000"/>
                  </a:solidFill>
                  <a:cs typeface="Times New Roman" pitchFamily="18" charset="0"/>
                </a:rPr>
                <a:t>Iquique</a:t>
              </a:r>
            </a:p>
            <a:p>
              <a:pPr>
                <a:lnSpc>
                  <a:spcPct val="150000"/>
                </a:lnSpc>
                <a:buSzPct val="80000"/>
                <a:buFont typeface="Wingdings" pitchFamily="2" charset="2"/>
                <a:buChar char="v"/>
              </a:pPr>
              <a:r>
                <a:rPr lang="es-CL" altLang="es-CL" sz="1600" dirty="0">
                  <a:solidFill>
                    <a:srgbClr val="000000"/>
                  </a:solidFill>
                  <a:cs typeface="Times New Roman" pitchFamily="18" charset="0"/>
                </a:rPr>
                <a:t>San Pedro de Atacama</a:t>
              </a:r>
            </a:p>
            <a:p>
              <a:pPr>
                <a:lnSpc>
                  <a:spcPct val="150000"/>
                </a:lnSpc>
                <a:buSzPct val="80000"/>
                <a:buFont typeface="Wingdings" pitchFamily="2" charset="2"/>
                <a:buChar char="v"/>
              </a:pPr>
              <a:r>
                <a:rPr lang="es-CL" altLang="es-CL" sz="1600" dirty="0">
                  <a:solidFill>
                    <a:srgbClr val="000000"/>
                  </a:solidFill>
                  <a:cs typeface="Times New Roman" pitchFamily="18" charset="0"/>
                </a:rPr>
                <a:t>L</a:t>
              </a:r>
              <a:r>
                <a:rPr lang="es-ES_tradnl" altLang="es-CL" sz="1600" dirty="0"/>
                <a:t>a Serena </a:t>
              </a:r>
              <a:r>
                <a:rPr lang="es-ES_tradnl" altLang="es-CL" sz="1600" dirty="0" smtClean="0"/>
                <a:t>and </a:t>
              </a:r>
              <a:r>
                <a:rPr lang="es-ES_tradnl" altLang="es-CL" sz="1600" dirty="0" err="1" smtClean="0"/>
                <a:t>astronomical</a:t>
              </a:r>
              <a:r>
                <a:rPr lang="es-ES_tradnl" altLang="es-CL" sz="1600" dirty="0" smtClean="0"/>
                <a:t> </a:t>
              </a:r>
              <a:r>
                <a:rPr lang="es-ES_tradnl" altLang="es-CL" sz="1600" dirty="0" err="1" smtClean="0"/>
                <a:t>observatories</a:t>
              </a:r>
              <a:endParaRPr lang="es-ES_tradnl" altLang="es-CL" sz="1600" dirty="0" smtClean="0"/>
            </a:p>
            <a:p>
              <a:pPr>
                <a:lnSpc>
                  <a:spcPct val="150000"/>
                </a:lnSpc>
                <a:buSzPct val="80000"/>
                <a:buFont typeface="Wingdings" pitchFamily="2" charset="2"/>
                <a:buChar char="v"/>
              </a:pPr>
              <a:r>
                <a:rPr lang="es-ES_tradnl" altLang="es-CL" sz="1600" dirty="0" err="1" smtClean="0">
                  <a:solidFill>
                    <a:srgbClr val="000000"/>
                  </a:solidFill>
                  <a:cs typeface="Times New Roman" pitchFamily="18" charset="0"/>
                </a:rPr>
                <a:t>Surfing</a:t>
              </a:r>
              <a:endParaRPr lang="es-CL" altLang="es-CL" sz="16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7" name="26 Redondear rectángulo de esquina del mismo lado"/>
            <p:cNvSpPr/>
            <p:nvPr/>
          </p:nvSpPr>
          <p:spPr>
            <a:xfrm rot="16200000">
              <a:off x="4811901" y="1284099"/>
              <a:ext cx="4711323" cy="3952875"/>
            </a:xfrm>
            <a:prstGeom prst="round2SameRect">
              <a:avLst>
                <a:gd name="adj1" fmla="val 1697"/>
                <a:gd name="adj2" fmla="val 0"/>
              </a:avLst>
            </a:prstGeom>
            <a:solidFill>
              <a:srgbClr val="FFFFFF">
                <a:alpha val="60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L"/>
            </a:p>
          </p:txBody>
        </p:sp>
        <p:sp>
          <p:nvSpPr>
            <p:cNvPr id="28" name="27 CuadroTexto"/>
            <p:cNvSpPr txBox="1"/>
            <p:nvPr/>
          </p:nvSpPr>
          <p:spPr>
            <a:xfrm>
              <a:off x="5362575" y="1195388"/>
              <a:ext cx="4306888" cy="635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CL"/>
              </a:defPPr>
              <a:lvl1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9pPr>
            </a:lstStyle>
            <a:p>
              <a:pPr>
                <a:lnSpc>
                  <a:spcPts val="2080"/>
                </a:lnSpc>
                <a:defRPr/>
              </a:pPr>
              <a:r>
                <a:rPr lang="ja-JP" altLang="en-US" sz="2800" dirty="0" smtClean="0">
                  <a:solidFill>
                    <a:schemeClr val="tx1"/>
                  </a:solidFill>
                </a:rPr>
                <a:t>主なハイライト</a:t>
              </a:r>
              <a:r>
                <a:rPr lang="es-ES_tradnl" sz="2800" dirty="0" smtClean="0">
                  <a:solidFill>
                    <a:schemeClr val="tx1"/>
                  </a:solidFill>
                </a:rPr>
                <a:t> </a:t>
              </a:r>
              <a:endParaRPr lang="es-CL" sz="2800" dirty="0">
                <a:solidFill>
                  <a:schemeClr val="tx1"/>
                </a:solidFill>
              </a:endParaRPr>
            </a:p>
          </p:txBody>
        </p:sp>
        <p:sp>
          <p:nvSpPr>
            <p:cNvPr id="31" name="30 CuadroTexto"/>
            <p:cNvSpPr txBox="1"/>
            <p:nvPr/>
          </p:nvSpPr>
          <p:spPr>
            <a:xfrm>
              <a:off x="5443538" y="1518260"/>
              <a:ext cx="3319462" cy="38798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CL"/>
              </a:defPPr>
              <a:lvl1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9pPr>
            </a:lstStyle>
            <a:p>
              <a:pPr marL="285750" indent="-285750">
                <a:buSzPct val="80000"/>
                <a:defRPr/>
              </a:pPr>
              <a:endParaRPr lang="en-US" sz="1700" dirty="0" smtClean="0">
                <a:solidFill>
                  <a:schemeClr val="tx1"/>
                </a:solidFill>
              </a:endParaRPr>
            </a:p>
            <a:p>
              <a:pPr marL="285750" indent="-285750">
                <a:buSzPct val="80000"/>
                <a:buFont typeface="Wingdings" pitchFamily="2" charset="2"/>
                <a:buChar char="v"/>
                <a:defRPr/>
              </a:pPr>
              <a:endParaRPr lang="en-US" sz="1700" dirty="0" smtClean="0">
                <a:solidFill>
                  <a:schemeClr val="tx1"/>
                </a:solidFill>
              </a:endParaRPr>
            </a:p>
            <a:p>
              <a:pPr>
                <a:buSzPct val="80000"/>
                <a:defRPr/>
              </a:pPr>
              <a:endParaRPr lang="en-US" sz="1700" dirty="0" smtClean="0">
                <a:solidFill>
                  <a:schemeClr val="tx1"/>
                </a:solidFill>
              </a:endParaRPr>
            </a:p>
            <a:p>
              <a:pPr marL="285750" indent="-285750">
                <a:buSzPct val="80000"/>
                <a:buFont typeface="Wingdings" pitchFamily="2" charset="2"/>
                <a:buChar char="v"/>
                <a:defRPr/>
              </a:pPr>
              <a:r>
                <a:rPr lang="ja-JP" altLang="en-US" sz="1600" dirty="0" smtClean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ｱﾀｶﾏ砂漠は</a:t>
              </a:r>
              <a:r>
                <a:rPr lang="ja-JP" altLang="en-US" sz="1600" b="1" dirty="0" smtClean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世界で最も乾燥</a:t>
              </a:r>
              <a:r>
                <a:rPr lang="ja-JP" altLang="en-US" sz="1600" dirty="0" smtClean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した地域です。一部では</a:t>
              </a:r>
              <a:r>
                <a:rPr lang="en-US" altLang="ja-JP" sz="1600" dirty="0" smtClean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300</a:t>
              </a:r>
              <a:r>
                <a:rPr lang="ja-JP" altLang="en-US" sz="1600" dirty="0" smtClean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年も降雨がありません</a:t>
              </a:r>
              <a:endParaRPr lang="en-US" altLang="ja-JP" sz="1600" dirty="0" smtClean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  <a:p>
              <a:pPr marL="285750" indent="-285750">
                <a:buSzPct val="80000"/>
                <a:buFont typeface="Wingdings" pitchFamily="2" charset="2"/>
                <a:buChar char="v"/>
                <a:defRPr/>
              </a:pPr>
              <a:r>
                <a:rPr lang="ja-JP" altLang="en-US" sz="1600" dirty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世界有数の</a:t>
              </a:r>
              <a:r>
                <a:rPr lang="ja-JP" altLang="en-US" sz="1600" b="1" dirty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天文観測地</a:t>
              </a:r>
              <a:r>
                <a:rPr lang="ja-JP" altLang="en-US" sz="1600" dirty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です</a:t>
              </a:r>
              <a:r>
                <a:rPr lang="es-ES_tradnl" sz="1600" b="1" dirty="0" smtClean="0">
                  <a:solidFill>
                    <a:schemeClr val="tx1"/>
                  </a:solidFill>
                </a:rPr>
                <a:t>: </a:t>
              </a:r>
              <a:r>
                <a:rPr lang="ja-JP" altLang="en-US" sz="1600" dirty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年間</a:t>
              </a:r>
              <a:r>
                <a:rPr lang="en-US" altLang="ja-JP" sz="1600" dirty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340</a:t>
              </a:r>
              <a:r>
                <a:rPr lang="ja-JP" altLang="en-US" sz="1600" dirty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日が快晴です</a:t>
              </a:r>
              <a:endParaRPr lang="en-US" sz="1600" dirty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  <a:p>
              <a:pPr marL="285750" indent="-285750">
                <a:buSzPct val="80000"/>
                <a:buFont typeface="Wingdings" pitchFamily="2" charset="2"/>
                <a:buChar char="v"/>
                <a:defRPr/>
              </a:pPr>
              <a:r>
                <a:rPr lang="ja-JP" altLang="en-US" sz="1600" dirty="0" smtClean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魅力的な</a:t>
              </a:r>
              <a:r>
                <a:rPr lang="ja-JP" altLang="en-US" sz="1600" b="1" dirty="0" smtClean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地域の人々</a:t>
              </a:r>
              <a:r>
                <a:rPr lang="ja-JP" altLang="en-US" sz="1600" dirty="0" smtClean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との交流や、高級なホテルの品揃え</a:t>
              </a:r>
              <a:endParaRPr lang="en-US" altLang="ja-JP" sz="1600" dirty="0" smtClean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  <a:p>
              <a:pPr marL="285750" indent="-285750">
                <a:buSzPct val="80000"/>
                <a:buFont typeface="Wingdings" pitchFamily="2" charset="2"/>
                <a:buChar char="v"/>
                <a:defRPr/>
              </a:pPr>
              <a:r>
                <a:rPr lang="ja-JP" altLang="en-US" sz="1600" b="1" dirty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野生動物</a:t>
              </a:r>
              <a:r>
                <a:rPr lang="ja-JP" altLang="en-US" sz="1600" dirty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観察に最適</a:t>
              </a:r>
              <a:endParaRPr lang="en-US" altLang="ja-JP" sz="1600" dirty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  <a:p>
              <a:pPr marL="285750" indent="-285750">
                <a:buSzPct val="80000"/>
                <a:buFont typeface="Wingdings" pitchFamily="2" charset="2"/>
                <a:buChar char="v"/>
                <a:defRPr/>
              </a:pPr>
              <a:r>
                <a:rPr lang="ja-JP" altLang="en-US" sz="1600" dirty="0" smtClean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天候に恵まれ、</a:t>
              </a:r>
              <a:r>
                <a:rPr lang="ja-JP" altLang="en-US" sz="1600" b="1" dirty="0" smtClean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年間を通じて</a:t>
              </a:r>
              <a:r>
                <a:rPr lang="ja-JP" altLang="en-US" sz="1600" dirty="0" smtClean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観光に最適</a:t>
              </a:r>
              <a:endParaRPr lang="en-US" altLang="ja-JP" sz="1600" dirty="0" smtClean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  <a:p>
              <a:pPr marL="285750" indent="-285750">
                <a:buSzPct val="80000"/>
                <a:buFont typeface="Wingdings" pitchFamily="2" charset="2"/>
                <a:buChar char="v"/>
                <a:defRPr/>
              </a:pPr>
              <a:r>
                <a:rPr lang="es-ES_tradnl" sz="1600" dirty="0" smtClean="0">
                  <a:solidFill>
                    <a:schemeClr val="tx1"/>
                  </a:solidFill>
                </a:rPr>
                <a:t>UNESCO</a:t>
              </a:r>
              <a:r>
                <a:rPr lang="ja-JP" altLang="en-US" sz="1600" dirty="0" smtClean="0">
                  <a:solidFill>
                    <a:schemeClr val="tx1"/>
                  </a:solidFill>
                </a:rPr>
                <a:t>世界遺産</a:t>
              </a:r>
              <a:r>
                <a:rPr lang="es-ES_tradnl" sz="1600" dirty="0" smtClean="0">
                  <a:solidFill>
                    <a:schemeClr val="tx1"/>
                  </a:solidFill>
                </a:rPr>
                <a:t> </a:t>
              </a:r>
              <a:endParaRPr lang="es-MX" sz="1600" dirty="0">
                <a:solidFill>
                  <a:schemeClr val="tx1"/>
                </a:solidFill>
              </a:endParaRPr>
            </a:p>
            <a:p>
              <a:pPr marL="285750" indent="-285750">
                <a:buSzPct val="80000"/>
                <a:buFont typeface="Wingdings" pitchFamily="2" charset="2"/>
                <a:buChar char="v"/>
                <a:defRPr/>
              </a:pPr>
              <a:endParaRPr lang="es-CL" sz="1700" dirty="0" smtClean="0">
                <a:solidFill>
                  <a:schemeClr val="tx1"/>
                </a:solidFill>
              </a:endParaRPr>
            </a:p>
            <a:p>
              <a:pPr marL="285750" indent="-285750">
                <a:buSzPct val="80000"/>
                <a:buFont typeface="Wingdings" pitchFamily="2" charset="2"/>
                <a:buChar char="v"/>
                <a:defRPr/>
              </a:pPr>
              <a:endParaRPr lang="es-CL" sz="1700" dirty="0" smtClean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32" name="31 Conector recto"/>
            <p:cNvCxnSpPr/>
            <p:nvPr/>
          </p:nvCxnSpPr>
          <p:spPr>
            <a:xfrm>
              <a:off x="5443538" y="1195388"/>
              <a:ext cx="30162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32 Conector recto"/>
            <p:cNvCxnSpPr/>
            <p:nvPr/>
          </p:nvCxnSpPr>
          <p:spPr>
            <a:xfrm>
              <a:off x="5443538" y="1700213"/>
              <a:ext cx="30162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agen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89016" y="-124043"/>
            <a:ext cx="3886200" cy="15748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779" y="370560"/>
            <a:ext cx="1394461" cy="92248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2200" y="3162300"/>
            <a:ext cx="1879600" cy="50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2200" y="3162300"/>
            <a:ext cx="1879600" cy="50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1000" y="3238500"/>
            <a:ext cx="7620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5590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>
            <a:grpSpLocks/>
          </p:cNvGrpSpPr>
          <p:nvPr/>
        </p:nvGrpSpPr>
        <p:grpSpPr bwMode="auto">
          <a:xfrm>
            <a:off x="-3175" y="0"/>
            <a:ext cx="9144000" cy="6838950"/>
            <a:chOff x="-3175" y="0"/>
            <a:chExt cx="9144000" cy="6858000"/>
          </a:xfrm>
        </p:grpSpPr>
        <p:pic>
          <p:nvPicPr>
            <p:cNvPr id="37903" name="4 Imagen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75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16 Redondear rectángulo de esquina del mismo lado"/>
            <p:cNvSpPr/>
            <p:nvPr/>
          </p:nvSpPr>
          <p:spPr>
            <a:xfrm rot="5400000">
              <a:off x="-244892" y="1856492"/>
              <a:ext cx="4547432" cy="4013199"/>
            </a:xfrm>
            <a:prstGeom prst="round2SameRect">
              <a:avLst>
                <a:gd name="adj1" fmla="val 1697"/>
                <a:gd name="adj2" fmla="val 0"/>
              </a:avLst>
            </a:prstGeom>
            <a:solidFill>
              <a:srgbClr val="FFFFFF">
                <a:alpha val="60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L"/>
            </a:p>
          </p:txBody>
        </p:sp>
        <p:pic>
          <p:nvPicPr>
            <p:cNvPr id="37906" name="13 Imagen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098" y="1744320"/>
              <a:ext cx="690563" cy="367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7" name="14 Imagen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486" y="2657133"/>
              <a:ext cx="1065212" cy="1804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8" name="18 CuadroTexto"/>
            <p:cNvSpPr txBox="1">
              <a:spLocks noChangeArrowheads="1"/>
            </p:cNvSpPr>
            <p:nvPr/>
          </p:nvSpPr>
          <p:spPr bwMode="auto">
            <a:xfrm>
              <a:off x="1750060" y="2720488"/>
              <a:ext cx="2151379" cy="2314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150000"/>
                </a:lnSpc>
                <a:buSzPct val="80000"/>
                <a:buFont typeface="Wingdings" pitchFamily="2" charset="2"/>
                <a:buChar char="v"/>
              </a:pPr>
              <a:r>
                <a:rPr lang="es-CL" altLang="es-CL" sz="1600" dirty="0">
                  <a:solidFill>
                    <a:srgbClr val="000000"/>
                  </a:solidFill>
                  <a:cs typeface="Times New Roman" pitchFamily="18" charset="0"/>
                </a:rPr>
                <a:t>Santiago </a:t>
              </a:r>
            </a:p>
            <a:p>
              <a:pPr>
                <a:lnSpc>
                  <a:spcPct val="150000"/>
                </a:lnSpc>
                <a:buSzPct val="80000"/>
                <a:buFont typeface="Wingdings" pitchFamily="2" charset="2"/>
                <a:buChar char="v"/>
              </a:pPr>
              <a:r>
                <a:rPr lang="es-CL" altLang="es-CL" sz="1600" dirty="0">
                  <a:solidFill>
                    <a:srgbClr val="000000"/>
                  </a:solidFill>
                  <a:cs typeface="Times New Roman" pitchFamily="18" charset="0"/>
                </a:rPr>
                <a:t>Valparaíso</a:t>
              </a:r>
            </a:p>
            <a:p>
              <a:pPr>
                <a:lnSpc>
                  <a:spcPct val="150000"/>
                </a:lnSpc>
                <a:buSzPct val="80000"/>
                <a:buFont typeface="Wingdings" pitchFamily="2" charset="2"/>
                <a:buChar char="v"/>
              </a:pPr>
              <a:r>
                <a:rPr lang="es-CL" altLang="es-CL" sz="1600" dirty="0" err="1" smtClean="0">
                  <a:solidFill>
                    <a:srgbClr val="000000"/>
                  </a:solidFill>
                  <a:cs typeface="Times New Roman" pitchFamily="18" charset="0"/>
                </a:rPr>
                <a:t>Wine</a:t>
              </a:r>
              <a:r>
                <a:rPr lang="es-CL" altLang="es-CL" sz="1600" dirty="0" smtClean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es-CL" altLang="es-CL" sz="1600" dirty="0" err="1" smtClean="0">
                  <a:solidFill>
                    <a:srgbClr val="000000"/>
                  </a:solidFill>
                  <a:cs typeface="Times New Roman" pitchFamily="18" charset="0"/>
                </a:rPr>
                <a:t>routes</a:t>
              </a:r>
              <a:endParaRPr lang="es-CL" altLang="es-CL" sz="1600" dirty="0">
                <a:solidFill>
                  <a:srgbClr val="000000"/>
                </a:solidFill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  <a:buSzPct val="80000"/>
                <a:buFont typeface="Wingdings" pitchFamily="2" charset="2"/>
                <a:buChar char="v"/>
              </a:pPr>
              <a:r>
                <a:rPr lang="es-ES_tradnl" altLang="es-CL" sz="1600" dirty="0" err="1"/>
                <a:t>S</a:t>
              </a:r>
              <a:r>
                <a:rPr lang="es-ES_tradnl" altLang="es-CL" sz="1600" dirty="0" err="1" smtClean="0"/>
                <a:t>ki</a:t>
              </a:r>
              <a:endParaRPr lang="es-ES_tradnl" altLang="es-CL" sz="1600" dirty="0"/>
            </a:p>
            <a:p>
              <a:pPr>
                <a:lnSpc>
                  <a:spcPct val="150000"/>
                </a:lnSpc>
                <a:buSzPct val="80000"/>
                <a:buFont typeface="Wingdings" pitchFamily="2" charset="2"/>
                <a:buChar char="v"/>
              </a:pPr>
              <a:r>
                <a:rPr lang="es-ES_tradnl" altLang="es-CL" sz="1600" dirty="0"/>
                <a:t>Viña del Mar </a:t>
              </a:r>
              <a:endParaRPr lang="es-MX" altLang="es-CL" sz="1600" dirty="0"/>
            </a:p>
            <a:p>
              <a:pPr>
                <a:lnSpc>
                  <a:spcPct val="150000"/>
                </a:lnSpc>
                <a:buSzPct val="80000"/>
                <a:buFont typeface="Wingdings" pitchFamily="2" charset="2"/>
                <a:buChar char="v"/>
              </a:pPr>
              <a:endParaRPr lang="es-CL" altLang="es-CL" sz="16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23" name="22 Redondear rectángulo de esquina del mismo lado"/>
          <p:cNvSpPr/>
          <p:nvPr/>
        </p:nvSpPr>
        <p:spPr>
          <a:xfrm rot="5400000">
            <a:off x="6638730" y="2220346"/>
            <a:ext cx="2708667" cy="2235200"/>
          </a:xfrm>
          <a:prstGeom prst="round2SameRect">
            <a:avLst>
              <a:gd name="adj1" fmla="val 1697"/>
              <a:gd name="adj2" fmla="val 0"/>
            </a:avLst>
          </a:prstGeom>
          <a:solidFill>
            <a:srgbClr val="000000">
              <a:alpha val="69804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grpSp>
        <p:nvGrpSpPr>
          <p:cNvPr id="37892" name="4 Grupo"/>
          <p:cNvGrpSpPr>
            <a:grpSpLocks/>
          </p:cNvGrpSpPr>
          <p:nvPr/>
        </p:nvGrpSpPr>
        <p:grpSpPr bwMode="auto">
          <a:xfrm>
            <a:off x="7188200" y="3075945"/>
            <a:ext cx="1639888" cy="785044"/>
            <a:chOff x="3923928" y="718787"/>
            <a:chExt cx="1818375" cy="871222"/>
          </a:xfrm>
        </p:grpSpPr>
        <p:pic>
          <p:nvPicPr>
            <p:cNvPr id="37901" name="2 Imagen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718787"/>
              <a:ext cx="450223" cy="45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2" name="25 CuadroTexto"/>
            <p:cNvSpPr txBox="1">
              <a:spLocks noChangeArrowheads="1"/>
            </p:cNvSpPr>
            <p:nvPr/>
          </p:nvSpPr>
          <p:spPr bwMode="auto">
            <a:xfrm>
              <a:off x="4446159" y="747488"/>
              <a:ext cx="1296144" cy="842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ts val="1300"/>
                </a:lnSpc>
              </a:pPr>
              <a:r>
                <a:rPr lang="es-CL" altLang="es-CL" sz="1400" dirty="0" smtClean="0">
                  <a:solidFill>
                    <a:schemeClr val="bg1"/>
                  </a:solidFill>
                </a:rPr>
                <a:t>Santiago </a:t>
              </a:r>
              <a:r>
                <a:rPr lang="es-CL" altLang="es-CL" sz="1400" dirty="0" err="1" smtClean="0">
                  <a:solidFill>
                    <a:schemeClr val="bg1"/>
                  </a:solidFill>
                </a:rPr>
                <a:t>Airport</a:t>
              </a:r>
              <a:endParaRPr lang="es-CL" altLang="es-CL" sz="1400" dirty="0">
                <a:solidFill>
                  <a:schemeClr val="bg1"/>
                </a:solidFill>
              </a:endParaRPr>
            </a:p>
            <a:p>
              <a:pPr eaLnBrk="1" hangingPunct="1">
                <a:lnSpc>
                  <a:spcPts val="1300"/>
                </a:lnSpc>
              </a:pPr>
              <a:r>
                <a:rPr lang="es-CL" altLang="es-CL" sz="1200" dirty="0">
                  <a:solidFill>
                    <a:schemeClr val="bg1"/>
                  </a:solidFill>
                </a:rPr>
                <a:t>(Arturo Merino Benítez)</a:t>
              </a:r>
            </a:p>
          </p:txBody>
        </p:sp>
      </p:grpSp>
      <p:grpSp>
        <p:nvGrpSpPr>
          <p:cNvPr id="37893" name="5 Grupo"/>
          <p:cNvGrpSpPr>
            <a:grpSpLocks/>
          </p:cNvGrpSpPr>
          <p:nvPr/>
        </p:nvGrpSpPr>
        <p:grpSpPr bwMode="auto">
          <a:xfrm>
            <a:off x="7205663" y="3998886"/>
            <a:ext cx="1758950" cy="430601"/>
            <a:chOff x="3942103" y="1539576"/>
            <a:chExt cx="1951684" cy="479348"/>
          </a:xfrm>
        </p:grpSpPr>
        <p:pic>
          <p:nvPicPr>
            <p:cNvPr id="37899" name="3 Imagen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2103" y="1539576"/>
              <a:ext cx="432214" cy="396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0" name="26 CuadroTexto"/>
            <p:cNvSpPr txBox="1">
              <a:spLocks noChangeArrowheads="1"/>
            </p:cNvSpPr>
            <p:nvPr/>
          </p:nvSpPr>
          <p:spPr bwMode="auto">
            <a:xfrm>
              <a:off x="4446159" y="1540157"/>
              <a:ext cx="1447628" cy="478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ts val="1300"/>
                </a:lnSpc>
              </a:pPr>
              <a:r>
                <a:rPr lang="es-CL" altLang="es-CL" sz="1400" dirty="0" err="1">
                  <a:solidFill>
                    <a:schemeClr val="bg1"/>
                  </a:solidFill>
                </a:rPr>
                <a:t>Recommended</a:t>
              </a:r>
              <a:r>
                <a:rPr lang="es-CL" altLang="es-CL" sz="1400" dirty="0">
                  <a:solidFill>
                    <a:schemeClr val="bg1"/>
                  </a:solidFill>
                </a:rPr>
                <a:t> Stay </a:t>
              </a:r>
              <a:r>
                <a:rPr lang="es-CL" altLang="es-CL" sz="1400" b="1" dirty="0">
                  <a:solidFill>
                    <a:schemeClr val="bg1"/>
                  </a:solidFill>
                </a:rPr>
                <a:t>3  </a:t>
              </a:r>
              <a:r>
                <a:rPr lang="es-CL" altLang="es-CL" sz="1400" b="1" dirty="0" err="1">
                  <a:solidFill>
                    <a:schemeClr val="bg1"/>
                  </a:solidFill>
                </a:rPr>
                <a:t>days</a:t>
              </a:r>
              <a:endParaRPr lang="es-CL" altLang="es-CL" sz="14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36" name="35 Conector recto"/>
          <p:cNvCxnSpPr/>
          <p:nvPr/>
        </p:nvCxnSpPr>
        <p:spPr>
          <a:xfrm>
            <a:off x="7186613" y="2217910"/>
            <a:ext cx="10795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"/>
          <p:cNvCxnSpPr/>
          <p:nvPr/>
        </p:nvCxnSpPr>
        <p:spPr>
          <a:xfrm>
            <a:off x="7186613" y="2792571"/>
            <a:ext cx="10795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896" name="37 Imagen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6614" y="2289149"/>
            <a:ext cx="1163637" cy="48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38 Imagen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28255">
            <a:off x="7448551" y="1152490"/>
            <a:ext cx="1577975" cy="79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89016" y="-381395"/>
            <a:ext cx="3886200" cy="1832152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741" y="215537"/>
            <a:ext cx="3048439" cy="102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648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pic>
        <p:nvPicPr>
          <p:cNvPr id="5" name="13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08944"/>
            <a:ext cx="9144000" cy="298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292772" y="702613"/>
            <a:ext cx="64796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dirty="0" smtClean="0">
                <a:solidFill>
                  <a:schemeClr val="bg1"/>
                </a:solidFill>
              </a:rPr>
              <a:t>我々は</a:t>
            </a:r>
            <a:endParaRPr lang="en-US" altLang="ja-JP" sz="5400" dirty="0" smtClean="0">
              <a:solidFill>
                <a:schemeClr val="bg1"/>
              </a:solidFill>
            </a:endParaRPr>
          </a:p>
          <a:p>
            <a:r>
              <a:rPr lang="ja-JP" altLang="en-US" sz="5400" dirty="0" smtClean="0">
                <a:solidFill>
                  <a:schemeClr val="bg1"/>
                </a:solidFill>
              </a:rPr>
              <a:t>未知の体験を求めて</a:t>
            </a:r>
            <a:endParaRPr lang="en-US" altLang="ja-JP" sz="5400" dirty="0" smtClean="0">
              <a:solidFill>
                <a:schemeClr val="bg1"/>
              </a:solidFill>
            </a:endParaRPr>
          </a:p>
          <a:p>
            <a:r>
              <a:rPr lang="ja-JP" altLang="en-US" sz="5400" dirty="0" smtClean="0">
                <a:solidFill>
                  <a:schemeClr val="bg1"/>
                </a:solidFill>
              </a:rPr>
              <a:t>地球をかけ巡る</a:t>
            </a:r>
            <a:endParaRPr lang="en-US" altLang="ja-JP" sz="5400" dirty="0" smtClean="0">
              <a:solidFill>
                <a:schemeClr val="bg1"/>
              </a:solidFill>
            </a:endParaRPr>
          </a:p>
          <a:p>
            <a:r>
              <a:rPr lang="ja-JP" altLang="en-US" sz="5400" dirty="0" smtClean="0">
                <a:solidFill>
                  <a:schemeClr val="bg1"/>
                </a:solidFill>
              </a:rPr>
              <a:t>世代です。</a:t>
            </a:r>
            <a:endParaRPr lang="es-CL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78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3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0813" y="1"/>
            <a:ext cx="9328151" cy="697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32 Redondear rectángulo de esquina del mismo lado"/>
          <p:cNvSpPr/>
          <p:nvPr/>
        </p:nvSpPr>
        <p:spPr>
          <a:xfrm rot="16200000">
            <a:off x="5045496" y="1305604"/>
            <a:ext cx="4291758" cy="3844636"/>
          </a:xfrm>
          <a:prstGeom prst="round2SameRect">
            <a:avLst>
              <a:gd name="adj1" fmla="val 1697"/>
              <a:gd name="adj2" fmla="val 0"/>
            </a:avLst>
          </a:prstGeom>
          <a:solidFill>
            <a:srgbClr val="FFFFFF">
              <a:alpha val="69804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>
              <a:solidFill>
                <a:prstClr val="white"/>
              </a:solidFill>
            </a:endParaRPr>
          </a:p>
        </p:txBody>
      </p:sp>
      <p:sp>
        <p:nvSpPr>
          <p:cNvPr id="17" name="16 Redondear rectángulo de esquina del mismo lado"/>
          <p:cNvSpPr/>
          <p:nvPr/>
        </p:nvSpPr>
        <p:spPr>
          <a:xfrm rot="5400000">
            <a:off x="-404788" y="2185045"/>
            <a:ext cx="4006802" cy="3714751"/>
          </a:xfrm>
          <a:prstGeom prst="round2SameRect">
            <a:avLst>
              <a:gd name="adj1" fmla="val 1697"/>
              <a:gd name="adj2" fmla="val 0"/>
            </a:avLst>
          </a:prstGeom>
          <a:solidFill>
            <a:srgbClr val="FFFFFF">
              <a:alpha val="6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>
              <a:solidFill>
                <a:prstClr val="white"/>
              </a:solidFill>
            </a:endParaRPr>
          </a:p>
        </p:txBody>
      </p:sp>
      <p:pic>
        <p:nvPicPr>
          <p:cNvPr id="52229" name="13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326" y="2268569"/>
            <a:ext cx="728663" cy="386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14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4" y="3227922"/>
            <a:ext cx="790575" cy="240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26 CuadroTexto"/>
          <p:cNvSpPr txBox="1">
            <a:spLocks noChangeArrowheads="1"/>
          </p:cNvSpPr>
          <p:nvPr/>
        </p:nvSpPr>
        <p:spPr bwMode="auto">
          <a:xfrm>
            <a:off x="1495426" y="3327656"/>
            <a:ext cx="1960563" cy="23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s-ES_tradnl" altLang="es-CL" sz="1600" u="sng">
                <a:solidFill>
                  <a:srgbClr val="000000"/>
                </a:solidFill>
              </a:rPr>
              <a:t>Concepción:</a:t>
            </a:r>
          </a:p>
          <a:p>
            <a:pPr eaLnBrk="1" hangingPunct="1"/>
            <a:r>
              <a:rPr lang="es-ES_tradnl" altLang="es-CL" sz="1600">
                <a:solidFill>
                  <a:srgbClr val="000000"/>
                </a:solidFill>
              </a:rPr>
              <a:t>5 flights daily to Concepción.</a:t>
            </a:r>
          </a:p>
          <a:p>
            <a:pPr eaLnBrk="1" hangingPunct="1"/>
            <a:r>
              <a:rPr lang="es-ES_tradnl" altLang="es-CL" sz="1600" u="sng">
                <a:solidFill>
                  <a:srgbClr val="000000"/>
                </a:solidFill>
              </a:rPr>
              <a:t>Temuco/Pucón: </a:t>
            </a:r>
          </a:p>
          <a:p>
            <a:pPr eaLnBrk="1" hangingPunct="1"/>
            <a:r>
              <a:rPr lang="es-ES_tradnl" altLang="es-CL" sz="1600">
                <a:solidFill>
                  <a:srgbClr val="000000"/>
                </a:solidFill>
              </a:rPr>
              <a:t>5 flights daily to Temuco.</a:t>
            </a:r>
            <a:endParaRPr lang="es-MX" altLang="es-CL" sz="1600">
              <a:solidFill>
                <a:srgbClr val="000000"/>
              </a:solidFill>
            </a:endParaRPr>
          </a:p>
          <a:p>
            <a:pPr eaLnBrk="1" hangingPunct="1"/>
            <a:r>
              <a:rPr lang="es-ES_tradnl" altLang="es-CL" sz="1600" u="sng">
                <a:solidFill>
                  <a:srgbClr val="000000"/>
                </a:solidFill>
              </a:rPr>
              <a:t>Puerto Varas: </a:t>
            </a:r>
          </a:p>
          <a:p>
            <a:pPr eaLnBrk="1" hangingPunct="1"/>
            <a:r>
              <a:rPr lang="es-ES_tradnl" altLang="es-CL" sz="1600">
                <a:solidFill>
                  <a:srgbClr val="000000"/>
                </a:solidFill>
              </a:rPr>
              <a:t> 10 flights daily to    </a:t>
            </a:r>
          </a:p>
          <a:p>
            <a:pPr eaLnBrk="1" hangingPunct="1"/>
            <a:r>
              <a:rPr lang="es-ES_tradnl" altLang="es-CL" sz="1600">
                <a:solidFill>
                  <a:srgbClr val="000000"/>
                </a:solidFill>
              </a:rPr>
              <a:t> Puerto Montt.</a:t>
            </a:r>
            <a:endParaRPr lang="es-MX" altLang="es-CL" sz="1600">
              <a:solidFill>
                <a:srgbClr val="000000"/>
              </a:solidFill>
            </a:endParaRPr>
          </a:p>
        </p:txBody>
      </p:sp>
      <p:sp>
        <p:nvSpPr>
          <p:cNvPr id="52233" name="28 CuadroTexto"/>
          <p:cNvSpPr txBox="1">
            <a:spLocks noChangeArrowheads="1"/>
          </p:cNvSpPr>
          <p:nvPr/>
        </p:nvSpPr>
        <p:spPr bwMode="auto">
          <a:xfrm>
            <a:off x="5272088" y="1257262"/>
            <a:ext cx="32369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ja-JP" altLang="en-US" sz="2000" b="1" dirty="0">
                <a:latin typeface="+mn-lt"/>
                <a:cs typeface="+mn-cs"/>
              </a:rPr>
              <a:t>見どころ</a:t>
            </a:r>
            <a:endParaRPr lang="es-CL" altLang="es-CL" sz="2000" b="1" dirty="0">
              <a:latin typeface="+mn-lt"/>
              <a:cs typeface="+mn-cs"/>
            </a:endParaRPr>
          </a:p>
        </p:txBody>
      </p:sp>
      <p:sp>
        <p:nvSpPr>
          <p:cNvPr id="18" name="17 CuadroTexto"/>
          <p:cNvSpPr txBox="1">
            <a:spLocks noChangeArrowheads="1"/>
          </p:cNvSpPr>
          <p:nvPr/>
        </p:nvSpPr>
        <p:spPr bwMode="auto">
          <a:xfrm>
            <a:off x="5269057" y="1588149"/>
            <a:ext cx="3776663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eaLnBrk="1" hangingPunct="1">
              <a:buFontTx/>
              <a:buChar char="-"/>
            </a:pPr>
            <a:endParaRPr lang="en-US" altLang="es-CL" sz="1600" dirty="0"/>
          </a:p>
          <a:p>
            <a:pPr eaLnBrk="1" hangingPunct="1">
              <a:buSzPct val="80000"/>
              <a:buFont typeface="Wingdings" pitchFamily="2" charset="2"/>
              <a:buChar char="v"/>
              <a:defRPr/>
            </a:pPr>
            <a:r>
              <a:rPr lang="ja-JP" altLang="en-US" sz="1600" dirty="0"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郷土料理、ルカと呼ばれる伝統的な住居、</a:t>
            </a:r>
            <a:r>
              <a:rPr lang="en-US" altLang="es-CL" sz="1600" dirty="0"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 </a:t>
            </a:r>
            <a:r>
              <a:rPr lang="ja-JP" altLang="en-US" sz="1600" dirty="0"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南米唯一の塩湖、</a:t>
            </a:r>
            <a:r>
              <a:rPr lang="en-US" altLang="es-CL" sz="1600" dirty="0"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Budi Lake </a:t>
            </a:r>
            <a:r>
              <a:rPr lang="ja-JP" altLang="en-US" sz="1600" dirty="0" err="1"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での</a:t>
            </a:r>
            <a:r>
              <a:rPr lang="ja-JP" altLang="en-US" sz="1600" dirty="0"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ボート遊覧</a:t>
            </a:r>
            <a:endParaRPr lang="en-US" altLang="ja-JP" sz="1600" dirty="0">
              <a:latin typeface="HGｺﾞｼｯｸM" panose="020B0609000000000000" pitchFamily="49" charset="-128"/>
              <a:ea typeface="HGｺﾞｼｯｸM" panose="020B0609000000000000" pitchFamily="49" charset="-128"/>
              <a:cs typeface="+mn-cs"/>
            </a:endParaRPr>
          </a:p>
          <a:p>
            <a:pPr eaLnBrk="1" hangingPunct="1">
              <a:buSzPct val="80000"/>
              <a:buFont typeface="Wingdings" pitchFamily="2" charset="2"/>
              <a:buChar char="v"/>
              <a:defRPr/>
            </a:pPr>
            <a:r>
              <a:rPr lang="ja-JP" altLang="en-US" sz="1600" dirty="0" smtClean="0"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世界に知られるアルゼンチンへの湖上横断</a:t>
            </a:r>
            <a:endParaRPr lang="en-US" altLang="ja-JP" sz="1600" dirty="0">
              <a:latin typeface="HGｺﾞｼｯｸM" panose="020B0609000000000000" pitchFamily="49" charset="-128"/>
              <a:ea typeface="HGｺﾞｼｯｸM" panose="020B0609000000000000" pitchFamily="49" charset="-128"/>
              <a:cs typeface="+mn-cs"/>
            </a:endParaRPr>
          </a:p>
          <a:p>
            <a:pPr eaLnBrk="1" hangingPunct="1">
              <a:buSzPct val="80000"/>
              <a:buFont typeface="Wingdings" pitchFamily="2" charset="2"/>
              <a:buChar char="v"/>
              <a:defRPr/>
            </a:pPr>
            <a:r>
              <a:rPr lang="ja-JP" altLang="en-US" sz="1600" dirty="0" smtClean="0"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大自然と触れ合う</a:t>
            </a:r>
            <a:r>
              <a:rPr lang="ja-JP" altLang="en-US" sz="1600" b="1" dirty="0" smtClean="0"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スキーリゾート</a:t>
            </a:r>
            <a:r>
              <a:rPr lang="es-CL" altLang="es-CL" sz="1600" dirty="0" smtClean="0"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Chillan</a:t>
            </a:r>
            <a:r>
              <a:rPr lang="es-CL" altLang="es-CL" sz="1600" dirty="0"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, Pucón, Volcán Osorno, Antillanca, </a:t>
            </a:r>
            <a:r>
              <a:rPr lang="es-CL" altLang="es-CL" sz="1600" dirty="0"/>
              <a:t>Huilo Huilo, Las Araucarias, Corralco, and </a:t>
            </a:r>
            <a:r>
              <a:rPr lang="es-CL" altLang="es-CL" sz="1600" dirty="0" smtClean="0"/>
              <a:t>Antuco,</a:t>
            </a:r>
          </a:p>
          <a:p>
            <a:pPr eaLnBrk="1" hangingPunct="1">
              <a:buSzPct val="80000"/>
              <a:buFont typeface="Wingdings" pitchFamily="2" charset="2"/>
              <a:buChar char="v"/>
              <a:defRPr/>
            </a:pPr>
            <a:r>
              <a:rPr lang="ja-JP" altLang="en-US" sz="1600" dirty="0"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この地域では多くの</a:t>
            </a:r>
            <a:r>
              <a:rPr lang="ja-JP" altLang="en-US" sz="1600" b="1" dirty="0"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天然温泉</a:t>
            </a:r>
            <a:r>
              <a:rPr lang="ja-JP" altLang="en-US" sz="1600" dirty="0"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が湧出しています。ヘルス・ウェルネス向けの旅行地です</a:t>
            </a:r>
            <a:endParaRPr lang="es-CL" altLang="es-CL" sz="1600" dirty="0">
              <a:latin typeface="HGｺﾞｼｯｸM" panose="020B0609000000000000" pitchFamily="49" charset="-128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81082" y="-360650"/>
            <a:ext cx="3886200" cy="1832152"/>
          </a:xfrm>
          <a:prstGeom prst="rect">
            <a:avLst/>
          </a:prstGeom>
        </p:spPr>
      </p:pic>
      <p:pic>
        <p:nvPicPr>
          <p:cNvPr id="14" name="Imagen 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263" t="45160" b="36974"/>
          <a:stretch/>
        </p:blipFill>
        <p:spPr>
          <a:xfrm>
            <a:off x="192271" y="190251"/>
            <a:ext cx="2126752" cy="124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822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7" grpId="0" animBg="1"/>
      <p:bldP spid="52231" grpId="0"/>
      <p:bldP spid="52233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>
            <a:grpSpLocks/>
          </p:cNvGrpSpPr>
          <p:nvPr/>
        </p:nvGrpSpPr>
        <p:grpSpPr bwMode="auto">
          <a:xfrm>
            <a:off x="-287337" y="0"/>
            <a:ext cx="9429750" cy="6838950"/>
            <a:chOff x="-287337" y="0"/>
            <a:chExt cx="9429750" cy="6858000"/>
          </a:xfrm>
        </p:grpSpPr>
        <p:pic>
          <p:nvPicPr>
            <p:cNvPr id="56323" name="4 Imagen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8" y="0"/>
              <a:ext cx="9144001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16 Redondear rectángulo de esquina del mismo lado"/>
            <p:cNvSpPr/>
            <p:nvPr/>
          </p:nvSpPr>
          <p:spPr>
            <a:xfrm rot="5400000">
              <a:off x="177801" y="1130301"/>
              <a:ext cx="3822699" cy="4752976"/>
            </a:xfrm>
            <a:prstGeom prst="round2SameRect">
              <a:avLst>
                <a:gd name="adj1" fmla="val 1697"/>
                <a:gd name="adj2" fmla="val 0"/>
              </a:avLst>
            </a:prstGeom>
            <a:solidFill>
              <a:srgbClr val="FFFFFF">
                <a:alpha val="60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L">
                <a:solidFill>
                  <a:prstClr val="white"/>
                </a:solidFill>
              </a:endParaRPr>
            </a:p>
          </p:txBody>
        </p:sp>
        <p:pic>
          <p:nvPicPr>
            <p:cNvPr id="56325" name="13 Imagen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738" y="1595438"/>
              <a:ext cx="688975" cy="367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26" name="14 Imagen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1868488"/>
              <a:ext cx="1079500" cy="329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27" name="19 CuadroTexto"/>
            <p:cNvSpPr txBox="1">
              <a:spLocks noChangeArrowheads="1"/>
            </p:cNvSpPr>
            <p:nvPr/>
          </p:nvSpPr>
          <p:spPr bwMode="auto">
            <a:xfrm>
              <a:off x="1992313" y="3533775"/>
              <a:ext cx="2230437" cy="1754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>
                <a:buFont typeface="Wingdings" pitchFamily="2" charset="2"/>
                <a:buChar char="v"/>
              </a:pPr>
              <a:r>
                <a:rPr lang="es-ES_tradnl" altLang="es-CL" dirty="0" err="1">
                  <a:solidFill>
                    <a:srgbClr val="000000"/>
                  </a:solidFill>
                </a:rPr>
                <a:t>The</a:t>
              </a:r>
              <a:r>
                <a:rPr lang="es-ES_tradnl" altLang="es-CL" dirty="0">
                  <a:solidFill>
                    <a:srgbClr val="000000"/>
                  </a:solidFill>
                </a:rPr>
                <a:t> </a:t>
              </a:r>
              <a:r>
                <a:rPr lang="es-ES_tradnl" altLang="es-CL" dirty="0" err="1">
                  <a:solidFill>
                    <a:srgbClr val="000000"/>
                  </a:solidFill>
                </a:rPr>
                <a:t>Southern</a:t>
              </a:r>
              <a:r>
                <a:rPr lang="es-ES_tradnl" altLang="es-CL" dirty="0">
                  <a:solidFill>
                    <a:srgbClr val="000000"/>
                  </a:solidFill>
                </a:rPr>
                <a:t> </a:t>
              </a:r>
              <a:r>
                <a:rPr lang="es-ES_tradnl" altLang="es-CL" dirty="0" err="1">
                  <a:solidFill>
                    <a:srgbClr val="000000"/>
                  </a:solidFill>
                </a:rPr>
                <a:t>Highway</a:t>
              </a:r>
              <a:r>
                <a:rPr lang="es-ES_tradnl" altLang="es-CL" dirty="0">
                  <a:solidFill>
                    <a:srgbClr val="000000"/>
                  </a:solidFill>
                </a:rPr>
                <a:t> and  Coyhaique </a:t>
              </a:r>
              <a:endParaRPr lang="es-MX" altLang="es-CL" dirty="0">
                <a:solidFill>
                  <a:srgbClr val="000000"/>
                </a:solidFill>
              </a:endParaRPr>
            </a:p>
            <a:p>
              <a:pPr>
                <a:buFont typeface="Wingdings" pitchFamily="2" charset="2"/>
                <a:buChar char="v"/>
              </a:pPr>
              <a:r>
                <a:rPr lang="es-ES_tradnl" altLang="es-CL" dirty="0">
                  <a:solidFill>
                    <a:srgbClr val="000000"/>
                  </a:solidFill>
                </a:rPr>
                <a:t>Torres del </a:t>
              </a:r>
              <a:r>
                <a:rPr lang="es-ES_tradnl" altLang="es-CL" dirty="0" err="1">
                  <a:solidFill>
                    <a:srgbClr val="000000"/>
                  </a:solidFill>
                </a:rPr>
                <a:t>Paine</a:t>
              </a:r>
              <a:r>
                <a:rPr lang="es-ES_tradnl" altLang="es-CL" dirty="0">
                  <a:solidFill>
                    <a:srgbClr val="000000"/>
                  </a:solidFill>
                </a:rPr>
                <a:t> </a:t>
              </a:r>
              <a:endParaRPr lang="es-MX" altLang="es-CL" dirty="0">
                <a:solidFill>
                  <a:srgbClr val="000000"/>
                </a:solidFill>
              </a:endParaRPr>
            </a:p>
            <a:p>
              <a:pPr>
                <a:buFont typeface="Wingdings" pitchFamily="2" charset="2"/>
                <a:buChar char="v"/>
              </a:pPr>
              <a:r>
                <a:rPr lang="es-ES_tradnl" altLang="es-CL" dirty="0">
                  <a:solidFill>
                    <a:srgbClr val="000000"/>
                  </a:solidFill>
                </a:rPr>
                <a:t>Punta Arenas</a:t>
              </a:r>
              <a:endParaRPr lang="es-MX" altLang="es-CL" dirty="0">
                <a:solidFill>
                  <a:srgbClr val="000000"/>
                </a:solidFill>
              </a:endParaRPr>
            </a:p>
            <a:p>
              <a:pPr>
                <a:buFont typeface="Wingdings" pitchFamily="2" charset="2"/>
                <a:buChar char="v"/>
              </a:pPr>
              <a:r>
                <a:rPr lang="es-ES_tradnl" altLang="es-CL" dirty="0" err="1" smtClean="0">
                  <a:solidFill>
                    <a:srgbClr val="000000"/>
                  </a:solidFill>
                </a:rPr>
                <a:t>Antarctica</a:t>
              </a:r>
              <a:endParaRPr lang="es-MX" altLang="es-CL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81082" y="-755186"/>
            <a:ext cx="3886200" cy="22266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" y="548321"/>
            <a:ext cx="2555478" cy="74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314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>
            <a:grpSpLocks/>
          </p:cNvGrpSpPr>
          <p:nvPr/>
        </p:nvGrpSpPr>
        <p:grpSpPr bwMode="auto">
          <a:xfrm>
            <a:off x="0" y="0"/>
            <a:ext cx="9144000" cy="6838950"/>
            <a:chOff x="0" y="0"/>
            <a:chExt cx="9144000" cy="6858000"/>
          </a:xfrm>
        </p:grpSpPr>
        <p:pic>
          <p:nvPicPr>
            <p:cNvPr id="60419" name="Picture 35" descr="C:\Users\jchovar\Desktop\Tongariki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16 Redondear rectángulo de esquina del mismo lado"/>
            <p:cNvSpPr/>
            <p:nvPr/>
          </p:nvSpPr>
          <p:spPr>
            <a:xfrm rot="5400000">
              <a:off x="96837" y="1603376"/>
              <a:ext cx="3838575" cy="4032250"/>
            </a:xfrm>
            <a:prstGeom prst="round2SameRect">
              <a:avLst>
                <a:gd name="adj1" fmla="val 1697"/>
                <a:gd name="adj2" fmla="val 0"/>
              </a:avLst>
            </a:prstGeom>
            <a:solidFill>
              <a:srgbClr val="FFFFFF">
                <a:alpha val="69804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L">
                <a:solidFill>
                  <a:prstClr val="white"/>
                </a:solidFill>
              </a:endParaRPr>
            </a:p>
          </p:txBody>
        </p:sp>
        <p:pic>
          <p:nvPicPr>
            <p:cNvPr id="60421" name="13 Imagen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038" y="1700213"/>
              <a:ext cx="1100137" cy="369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2" name="14 Imagen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250" y="3286125"/>
              <a:ext cx="1031875" cy="175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19 CuadroTexto"/>
            <p:cNvSpPr txBox="1">
              <a:spLocks noChangeArrowheads="1"/>
            </p:cNvSpPr>
            <p:nvPr/>
          </p:nvSpPr>
          <p:spPr bwMode="auto">
            <a:xfrm>
              <a:off x="1835150" y="3411538"/>
              <a:ext cx="2197100" cy="956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marL="342900" indent="-342900">
                <a:buFont typeface="Wingdings" pitchFamily="2" charset="2"/>
                <a:buChar char="v"/>
                <a:defRPr/>
              </a:pPr>
              <a:r>
                <a:rPr lang="es-CL" dirty="0" err="1" smtClean="0">
                  <a:solidFill>
                    <a:prstClr val="black"/>
                  </a:solidFill>
                </a:rPr>
                <a:t>Easter</a:t>
              </a:r>
              <a:r>
                <a:rPr lang="es-CL" dirty="0" smtClean="0">
                  <a:solidFill>
                    <a:prstClr val="black"/>
                  </a:solidFill>
                </a:rPr>
                <a:t> Island</a:t>
              </a:r>
              <a:endParaRPr lang="es-MX" dirty="0" smtClean="0">
                <a:solidFill>
                  <a:prstClr val="black"/>
                </a:solidFill>
              </a:endParaRPr>
            </a:p>
            <a:p>
              <a:pPr marL="342900" indent="-342900">
                <a:buFont typeface="Wingdings" pitchFamily="2" charset="2"/>
                <a:buChar char="v"/>
                <a:defRPr/>
              </a:pPr>
              <a:r>
                <a:rPr lang="es-ES_tradnl" dirty="0" smtClean="0">
                  <a:solidFill>
                    <a:prstClr val="black"/>
                  </a:solidFill>
                </a:rPr>
                <a:t>Robinson Crusoe</a:t>
              </a:r>
              <a:endParaRPr lang="es-MX" dirty="0" smtClean="0">
                <a:solidFill>
                  <a:prstClr val="black"/>
                </a:solidFill>
              </a:endParaRPr>
            </a:p>
            <a:p>
              <a:pPr marL="0" indent="0">
                <a:buSzPct val="80000"/>
                <a:defRPr/>
              </a:pPr>
              <a:endParaRPr lang="es-CL" sz="2000" dirty="0" smtClean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89016" y="-124043"/>
            <a:ext cx="3886200" cy="15748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2728" y="739140"/>
            <a:ext cx="1224844" cy="55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397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34904"/>
            <a:ext cx="9144000" cy="2980576"/>
          </a:xfrm>
          <a:prstGeom prst="rect">
            <a:avLst/>
          </a:prstGeom>
        </p:spPr>
      </p:pic>
      <p:sp>
        <p:nvSpPr>
          <p:cNvPr id="6" name="CuadroTexto 2"/>
          <p:cNvSpPr txBox="1"/>
          <p:nvPr/>
        </p:nvSpPr>
        <p:spPr>
          <a:xfrm>
            <a:off x="1756571" y="2147002"/>
            <a:ext cx="6166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 smtClean="0">
                <a:solidFill>
                  <a:schemeClr val="bg1"/>
                </a:solidFill>
                <a:latin typeface="Chilena Fina"/>
                <a:cs typeface="Chilena Gruesa"/>
              </a:rPr>
              <a:t>フォト・ギャラリー</a:t>
            </a:r>
            <a:r>
              <a:rPr lang="es-ES" sz="4800" dirty="0" smtClean="0">
                <a:solidFill>
                  <a:schemeClr val="bg1"/>
                </a:solidFill>
                <a:latin typeface="Chilena Fina"/>
                <a:cs typeface="Chilena Gruesa"/>
              </a:rPr>
              <a:t> …</a:t>
            </a:r>
            <a:endParaRPr lang="es-ES" sz="4800" dirty="0">
              <a:solidFill>
                <a:schemeClr val="bg1"/>
              </a:solidFill>
              <a:latin typeface="Chilena Fina"/>
              <a:cs typeface="Chilena Gruesa"/>
            </a:endParaRPr>
          </a:p>
        </p:txBody>
      </p:sp>
    </p:spTree>
    <p:extLst>
      <p:ext uri="{BB962C8B-B14F-4D97-AF65-F5344CB8AC3E}">
        <p14:creationId xmlns:p14="http://schemas.microsoft.com/office/powerpoint/2010/main" val="349001761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>
            <a:grpSpLocks/>
          </p:cNvGrpSpPr>
          <p:nvPr/>
        </p:nvGrpSpPr>
        <p:grpSpPr bwMode="auto">
          <a:xfrm>
            <a:off x="0" y="0"/>
            <a:ext cx="9144000" cy="6838950"/>
            <a:chOff x="0" y="0"/>
            <a:chExt cx="9144000" cy="6858000"/>
          </a:xfrm>
        </p:grpSpPr>
        <p:pic>
          <p:nvPicPr>
            <p:cNvPr id="32772" name="3 Imagen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34 Elipse"/>
            <p:cNvSpPr/>
            <p:nvPr/>
          </p:nvSpPr>
          <p:spPr bwMode="auto">
            <a:xfrm>
              <a:off x="1185863" y="2249488"/>
              <a:ext cx="73025" cy="73025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L"/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28" y="1689236"/>
            <a:ext cx="2667000" cy="481330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8070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192.168.1.151\fotos\MACROZONAS\NORTE Y DESIERTO DE ATACAMA\III REGIÓN DE ATACAMA\San Pedro de Atacama 2\AtacamaSalar Aguas CalientesMartín Edwards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539663" cy="702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  <p:pic>
        <p:nvPicPr>
          <p:cNvPr id="4" name="Imagen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8183" y="845727"/>
            <a:ext cx="1739756" cy="313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\\192.168.1.151\fotos\MACROZONAS\NORTE Y DESIERTO DE ATACAMA\II REGIÓN DE ANTOFAGASTA\Seleccion Antofagasta\Antofagasta_Portada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94862" y="0"/>
            <a:ext cx="11248654" cy="71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8339" flipH="1">
            <a:off x="5584410" y="1353915"/>
            <a:ext cx="1352417" cy="1564113"/>
          </a:xfrm>
          <a:prstGeom prst="rect">
            <a:avLst/>
          </a:prstGeom>
        </p:spPr>
      </p:pic>
      <p:sp>
        <p:nvSpPr>
          <p:cNvPr id="8" name="27 CuadroTexto"/>
          <p:cNvSpPr txBox="1">
            <a:spLocks noChangeArrowheads="1"/>
          </p:cNvSpPr>
          <p:nvPr/>
        </p:nvSpPr>
        <p:spPr bwMode="auto">
          <a:xfrm>
            <a:off x="5844281" y="1629814"/>
            <a:ext cx="11795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s-CL" sz="2000" b="1" dirty="0" smtClean="0">
                <a:solidFill>
                  <a:schemeClr val="bg1"/>
                </a:solidFill>
              </a:rPr>
              <a:t>«La Portada»</a:t>
            </a:r>
            <a:endParaRPr lang="es-CL" sz="2000" b="1" dirty="0">
              <a:solidFill>
                <a:schemeClr val="bg1"/>
              </a:solidFill>
            </a:endParaRPr>
          </a:p>
        </p:txBody>
      </p:sp>
      <p:pic>
        <p:nvPicPr>
          <p:cNvPr id="9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  <p:pic>
        <p:nvPicPr>
          <p:cNvPr id="6" name="Imagen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579" y="426489"/>
            <a:ext cx="1333500" cy="24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0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4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33 Conector recto"/>
          <p:cNvCxnSpPr/>
          <p:nvPr/>
        </p:nvCxnSpPr>
        <p:spPr>
          <a:xfrm>
            <a:off x="7181851" y="2271735"/>
            <a:ext cx="14398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"/>
          <p:cNvCxnSpPr/>
          <p:nvPr/>
        </p:nvCxnSpPr>
        <p:spPr>
          <a:xfrm>
            <a:off x="7181851" y="2917636"/>
            <a:ext cx="14398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n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  <p:pic>
        <p:nvPicPr>
          <p:cNvPr id="17" name="Imagen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9916" y="346169"/>
            <a:ext cx="1558382" cy="228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7965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4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110443"/>
            <a:ext cx="10504029" cy="700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  <p:pic>
        <p:nvPicPr>
          <p:cNvPr id="13" name="Imagen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96" y="3274764"/>
            <a:ext cx="2014181" cy="295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4751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4 Imagen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  <p:pic>
        <p:nvPicPr>
          <p:cNvPr id="17" name="Imagen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163" y="2914506"/>
            <a:ext cx="1618848" cy="237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6895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\\192.168.1.151\marketing\MARKETING\4. FOTOS\0.5 FOTOS ALTAS CENEFAS\Chile photos\Chile\Islands\IslandIsla de PascuaLucas Mekis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9120"/>
            <a:ext cx="9144000" cy="729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13 Imagen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53037">
            <a:off x="1232501" y="4561839"/>
            <a:ext cx="10164114" cy="3313092"/>
          </a:xfrm>
          <a:prstGeom prst="rect">
            <a:avLst/>
          </a:prstGeom>
        </p:spPr>
      </p:pic>
      <p:pic>
        <p:nvPicPr>
          <p:cNvPr id="14338" name="Picture 2" descr="\\192.168.1.151\marketing\HERRAMIENTAS 2014\Logos\Chile\con tramita\trama arriba\png\LOGO + tramita-0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0170" y="0"/>
            <a:ext cx="84137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18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7606" y="-157644"/>
            <a:ext cx="10481606" cy="698773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  <p:pic>
        <p:nvPicPr>
          <p:cNvPr id="4" name="Imagen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63" y="776887"/>
            <a:ext cx="1652554" cy="242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6577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557213" y="0"/>
            <a:ext cx="10258425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  <p:pic>
        <p:nvPicPr>
          <p:cNvPr id="8" name="Imagen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264" y="460659"/>
            <a:ext cx="2014181" cy="295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0619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jchovar\Desktop\valpo smal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9850" y="0"/>
            <a:ext cx="9213850" cy="689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CaixaDeTexto 3"/>
          <p:cNvSpPr txBox="1">
            <a:spLocks noChangeArrowheads="1"/>
          </p:cNvSpPr>
          <p:nvPr/>
        </p:nvSpPr>
        <p:spPr bwMode="auto">
          <a:xfrm>
            <a:off x="8245475" y="6330779"/>
            <a:ext cx="844550" cy="24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s-ES_tradnl" altLang="es-CL" sz="1000">
                <a:solidFill>
                  <a:schemeClr val="bg1"/>
                </a:solidFill>
              </a:rPr>
              <a:t>VALPARAÍSO</a:t>
            </a:r>
            <a:endParaRPr lang="es-MX" altLang="es-CL" sz="1000">
              <a:solidFill>
                <a:schemeClr val="bg1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  <p:pic>
        <p:nvPicPr>
          <p:cNvPr id="7" name="Imagen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569" y="3371963"/>
            <a:ext cx="2014181" cy="295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4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5" name="4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74163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  <p:pic>
        <p:nvPicPr>
          <p:cNvPr id="22" name="Imagen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374" y="518615"/>
            <a:ext cx="1151626" cy="210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4458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:\Fotos Chillán\DSC_18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540875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  <p:pic>
        <p:nvPicPr>
          <p:cNvPr id="7" name="Imagen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992" y="4125048"/>
            <a:ext cx="1151626" cy="210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2828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 descr="C:\Users\Juan Lopez\Desktop\Fotos en Baja\05 Islands\Isla de Pascu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  <p:pic>
        <p:nvPicPr>
          <p:cNvPr id="9" name="Imagen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" y="688471"/>
            <a:ext cx="1758950" cy="24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4672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7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3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  <p:pic>
        <p:nvPicPr>
          <p:cNvPr id="11" name="Imagen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66" y="3074276"/>
            <a:ext cx="1222944" cy="203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7478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mplate Press stands1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496" y="-310127"/>
            <a:ext cx="9283141" cy="714907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220587" y="170832"/>
            <a:ext cx="402805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dirty="0" smtClean="0">
                <a:solidFill>
                  <a:schemeClr val="bg1"/>
                </a:solidFill>
                <a:latin typeface="Chilena Fina"/>
              </a:rPr>
              <a:t>ほぼ</a:t>
            </a:r>
            <a:r>
              <a:rPr lang="ja-JP" altLang="en-US" sz="3200" dirty="0" smtClean="0">
                <a:solidFill>
                  <a:schemeClr val="bg1"/>
                </a:solidFill>
                <a:latin typeface="Chilena Fina"/>
              </a:rPr>
              <a:t>全土の</a:t>
            </a:r>
            <a:r>
              <a:rPr lang="es-CL" sz="3600" dirty="0" smtClean="0">
                <a:solidFill>
                  <a:schemeClr val="bg1"/>
                </a:solidFill>
                <a:latin typeface="Chilena Fina"/>
              </a:rPr>
              <a:t> </a:t>
            </a:r>
          </a:p>
          <a:p>
            <a:r>
              <a:rPr lang="ja-JP" altLang="en-US" sz="8800" dirty="0">
                <a:solidFill>
                  <a:schemeClr val="bg1"/>
                </a:solidFill>
                <a:latin typeface="Chilena Fina"/>
              </a:rPr>
              <a:t>チリ</a:t>
            </a:r>
            <a:r>
              <a:rPr lang="es-CL" sz="5400" dirty="0" smtClean="0">
                <a:solidFill>
                  <a:schemeClr val="bg1"/>
                </a:solidFill>
                <a:latin typeface="Chilena Fina"/>
              </a:rPr>
              <a:t> </a:t>
            </a:r>
            <a:r>
              <a:rPr lang="ja-JP" altLang="en-US" sz="3200" dirty="0" smtClean="0">
                <a:solidFill>
                  <a:schemeClr val="bg1"/>
                </a:solidFill>
                <a:latin typeface="Chilena Fina"/>
              </a:rPr>
              <a:t>は</a:t>
            </a:r>
            <a:r>
              <a:rPr lang="es-CL" sz="3200" dirty="0" smtClean="0">
                <a:solidFill>
                  <a:schemeClr val="bg1"/>
                </a:solidFill>
                <a:latin typeface="Chilena Fina"/>
              </a:rPr>
              <a:t> </a:t>
            </a:r>
          </a:p>
          <a:p>
            <a:endParaRPr lang="en-US" altLang="ja-JP" sz="3200" dirty="0" smtClean="0">
              <a:solidFill>
                <a:schemeClr val="bg1"/>
              </a:solidFill>
              <a:latin typeface="Chilena Fina"/>
            </a:endParaRPr>
          </a:p>
          <a:p>
            <a:r>
              <a:rPr lang="ja-JP" altLang="en-US" sz="3200" dirty="0" smtClean="0">
                <a:solidFill>
                  <a:schemeClr val="bg1"/>
                </a:solidFill>
                <a:latin typeface="Chilena Fina"/>
              </a:rPr>
              <a:t>様々な体験の</a:t>
            </a:r>
            <a:endParaRPr lang="es-CL" sz="3200" dirty="0">
              <a:solidFill>
                <a:schemeClr val="bg1"/>
              </a:solidFill>
              <a:latin typeface="Chilena Fina"/>
            </a:endParaRPr>
          </a:p>
          <a:p>
            <a:r>
              <a:rPr lang="ja-JP" altLang="en-US" sz="8800" dirty="0" smtClean="0">
                <a:solidFill>
                  <a:schemeClr val="bg1"/>
                </a:solidFill>
                <a:latin typeface="Chilena Fina"/>
              </a:rPr>
              <a:t>祭典</a:t>
            </a:r>
            <a:r>
              <a:rPr lang="ja-JP" altLang="en-US" sz="3200" dirty="0" smtClean="0">
                <a:solidFill>
                  <a:schemeClr val="bg1"/>
                </a:solidFill>
                <a:latin typeface="Chilena Fina"/>
              </a:rPr>
              <a:t>です</a:t>
            </a:r>
            <a:endParaRPr lang="es-CL" sz="3200" b="1" dirty="0" smtClean="0">
              <a:solidFill>
                <a:schemeClr val="bg1"/>
              </a:solidFill>
              <a:latin typeface="Chilena Fina"/>
            </a:endParaRPr>
          </a:p>
          <a:p>
            <a:pPr algn="r"/>
            <a:r>
              <a:rPr lang="es-CL" sz="5400" dirty="0" smtClean="0">
                <a:solidFill>
                  <a:schemeClr val="bg1"/>
                </a:solidFill>
                <a:latin typeface="Chilena Fina"/>
              </a:rPr>
              <a:t>… </a:t>
            </a:r>
          </a:p>
          <a:p>
            <a:endParaRPr lang="es-CL" dirty="0">
              <a:solidFill>
                <a:schemeClr val="bg1"/>
              </a:solidFill>
              <a:latin typeface="Chilena Fina"/>
            </a:endParaRPr>
          </a:p>
          <a:p>
            <a:endParaRPr lang="es-CL" dirty="0">
              <a:solidFill>
                <a:schemeClr val="bg1"/>
              </a:solidFill>
              <a:latin typeface="Chilena Fina"/>
            </a:endParaRPr>
          </a:p>
        </p:txBody>
      </p:sp>
      <p:pic>
        <p:nvPicPr>
          <p:cNvPr id="5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913" y="5464130"/>
            <a:ext cx="37465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6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192.168.1.151\marketing\MARKETING\4. FOTOS\gastronomia\gastronomia119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780454" y="1892881"/>
            <a:ext cx="2763095" cy="1479469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780455" y="2125529"/>
            <a:ext cx="33917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 err="1" smtClean="0">
                <a:solidFill>
                  <a:schemeClr val="bg1"/>
                </a:solidFill>
                <a:latin typeface="Chilena Fina"/>
              </a:rPr>
              <a:t>Food</a:t>
            </a:r>
            <a:r>
              <a:rPr lang="es-CL" sz="3200" dirty="0" smtClean="0">
                <a:solidFill>
                  <a:schemeClr val="bg1"/>
                </a:solidFill>
                <a:latin typeface="Chilena Fina"/>
              </a:rPr>
              <a:t> &amp; </a:t>
            </a:r>
            <a:r>
              <a:rPr lang="es-CL" sz="3200" dirty="0" err="1" smtClean="0">
                <a:solidFill>
                  <a:schemeClr val="bg1"/>
                </a:solidFill>
                <a:latin typeface="Chilena Fina"/>
              </a:rPr>
              <a:t>Wine</a:t>
            </a:r>
            <a:endParaRPr lang="es-CL" sz="3200" dirty="0">
              <a:solidFill>
                <a:schemeClr val="bg1"/>
              </a:solidFill>
              <a:latin typeface="Chilena Fina"/>
            </a:endParaRPr>
          </a:p>
          <a:p>
            <a:endParaRPr lang="es-CL" dirty="0">
              <a:solidFill>
                <a:schemeClr val="bg1"/>
              </a:solidFill>
              <a:latin typeface="Chilena Fina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5410171" y="2463342"/>
            <a:ext cx="11493375" cy="328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OLCHAGUA_069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0"/>
            <a:ext cx="9154160" cy="6881280"/>
          </a:xfrm>
          <a:prstGeom prst="rect">
            <a:avLst/>
          </a:prstGeom>
        </p:spPr>
      </p:pic>
      <p:sp>
        <p:nvSpPr>
          <p:cNvPr id="20" name="31 Redondear rectángulo de esquina del mismo lado"/>
          <p:cNvSpPr/>
          <p:nvPr/>
        </p:nvSpPr>
        <p:spPr bwMode="auto">
          <a:xfrm rot="5400000">
            <a:off x="-106730" y="1802621"/>
            <a:ext cx="3952977" cy="3453761"/>
          </a:xfrm>
          <a:prstGeom prst="round2SameRect">
            <a:avLst>
              <a:gd name="adj1" fmla="val 1697"/>
              <a:gd name="adj2" fmla="val 0"/>
            </a:avLst>
          </a:prstGeom>
          <a:solidFill>
            <a:srgbClr val="FFFFFF">
              <a:alpha val="69804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>
              <a:solidFill>
                <a:prstClr val="white"/>
              </a:solidFill>
            </a:endParaRPr>
          </a:p>
        </p:txBody>
      </p:sp>
      <p:sp>
        <p:nvSpPr>
          <p:cNvPr id="21" name="38 CuadroTexto"/>
          <p:cNvSpPr txBox="1">
            <a:spLocks noChangeArrowheads="1"/>
          </p:cNvSpPr>
          <p:nvPr/>
        </p:nvSpPr>
        <p:spPr bwMode="auto">
          <a:xfrm>
            <a:off x="215905" y="2885865"/>
            <a:ext cx="309563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s-CL" sz="1600" b="1" dirty="0">
                <a:solidFill>
                  <a:srgbClr val="000000"/>
                </a:solidFill>
              </a:rPr>
              <a:t>Wine routes: </a:t>
            </a:r>
            <a:r>
              <a:rPr lang="ja-JP" altLang="en-US" sz="1600" dirty="0"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毎日</a:t>
            </a:r>
            <a:r>
              <a:rPr lang="ja-JP" altLang="en-US" sz="1600" dirty="0" smtClean="0"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出発可能なワイナリー</a:t>
            </a:r>
            <a:r>
              <a:rPr lang="ja-JP" altLang="en-US" sz="1600" dirty="0"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訪問、テイスティング、ワインショップやすばらしいレストラン</a:t>
            </a:r>
            <a:endParaRPr lang="es-MX" altLang="es-CL" sz="1600" dirty="0">
              <a:latin typeface="HGｺﾞｼｯｸM" panose="020B0609000000000000" pitchFamily="49" charset="-128"/>
              <a:ea typeface="HGｺﾞｼｯｸM" panose="020B0609000000000000" pitchFamily="49" charset="-128"/>
              <a:cs typeface="+mn-cs"/>
            </a:endParaRPr>
          </a:p>
          <a:p>
            <a:pPr eaLnBrk="1" hangingPunct="1">
              <a:buFontTx/>
              <a:buChar char="-"/>
            </a:pPr>
            <a:r>
              <a:rPr lang="ja-JP" altLang="en-US" sz="1600" dirty="0"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チリでは、</a:t>
            </a:r>
            <a:r>
              <a:rPr lang="ja-JP" altLang="en-US" sz="1600" b="1" dirty="0"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世界最高のワイン</a:t>
            </a:r>
            <a:r>
              <a:rPr lang="ja-JP" altLang="en-US" sz="1600" dirty="0"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や、</a:t>
            </a:r>
            <a:r>
              <a:rPr lang="en-US" altLang="es-CL" sz="1600" dirty="0"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 </a:t>
            </a:r>
            <a:r>
              <a:rPr lang="en-US" altLang="es-CL" sz="1600" b="1" dirty="0" err="1">
                <a:solidFill>
                  <a:srgbClr val="000000"/>
                </a:solidFill>
              </a:rPr>
              <a:t>Carmenere</a:t>
            </a:r>
            <a:r>
              <a:rPr lang="ja-JP" altLang="en-US" sz="1600" dirty="0"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など他で</a:t>
            </a:r>
            <a:r>
              <a:rPr lang="ja-JP" altLang="en-US" sz="1600" dirty="0" smtClean="0"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は見られない</a:t>
            </a:r>
            <a:r>
              <a:rPr lang="ja-JP" altLang="en-US" sz="1600" dirty="0"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ワイン</a:t>
            </a:r>
            <a:r>
              <a:rPr lang="ja-JP" altLang="en-US" sz="1600" dirty="0" smtClean="0"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を生産しています</a:t>
            </a:r>
            <a:r>
              <a:rPr lang="ja-JP" altLang="en-US" sz="1600" dirty="0"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。</a:t>
            </a:r>
            <a:endParaRPr lang="es-MX" altLang="es-CL" sz="1600" dirty="0">
              <a:latin typeface="HGｺﾞｼｯｸM" panose="020B0609000000000000" pitchFamily="49" charset="-128"/>
              <a:ea typeface="HGｺﾞｼｯｸM" panose="020B0609000000000000" pitchFamily="49" charset="-128"/>
              <a:cs typeface="+mn-cs"/>
            </a:endParaRPr>
          </a:p>
          <a:p>
            <a:pPr eaLnBrk="1" hangingPunct="1">
              <a:buFont typeface="Wingdings" pitchFamily="2" charset="2"/>
              <a:buChar char="v"/>
            </a:pPr>
            <a:endParaRPr lang="es-CL" altLang="es-CL" sz="1600" dirty="0">
              <a:solidFill>
                <a:srgbClr val="262626"/>
              </a:solidFill>
            </a:endParaRPr>
          </a:p>
        </p:txBody>
      </p:sp>
      <p:sp>
        <p:nvSpPr>
          <p:cNvPr id="22" name="42 CuadroTexto"/>
          <p:cNvSpPr txBox="1">
            <a:spLocks noChangeArrowheads="1"/>
          </p:cNvSpPr>
          <p:nvPr/>
        </p:nvSpPr>
        <p:spPr bwMode="auto">
          <a:xfrm>
            <a:off x="142879" y="1628856"/>
            <a:ext cx="30242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ja-JP" altLang="en-US" sz="1600" b="1" dirty="0"/>
              <a:t>見どころ</a:t>
            </a:r>
            <a:endParaRPr lang="es-CL" altLang="es-CL" sz="1600" b="1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9016" y="-381395"/>
            <a:ext cx="3886200" cy="1832152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41" y="215537"/>
            <a:ext cx="3048439" cy="1022231"/>
          </a:xfrm>
          <a:prstGeom prst="rect">
            <a:avLst/>
          </a:prstGeom>
        </p:spPr>
      </p:pic>
      <p:pic>
        <p:nvPicPr>
          <p:cNvPr id="23" name="16 Imagen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06522" y="1922037"/>
            <a:ext cx="4103706" cy="865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1 Grupo"/>
          <p:cNvGrpSpPr>
            <a:grpSpLocks/>
          </p:cNvGrpSpPr>
          <p:nvPr/>
        </p:nvGrpSpPr>
        <p:grpSpPr bwMode="auto">
          <a:xfrm>
            <a:off x="223839" y="1961450"/>
            <a:ext cx="2959100" cy="782047"/>
            <a:chOff x="223834" y="1967049"/>
            <a:chExt cx="2959087" cy="784203"/>
          </a:xfrm>
        </p:grpSpPr>
        <p:cxnSp>
          <p:nvCxnSpPr>
            <p:cNvPr id="29" name="33 Conector recto"/>
            <p:cNvCxnSpPr/>
            <p:nvPr/>
          </p:nvCxnSpPr>
          <p:spPr>
            <a:xfrm>
              <a:off x="223834" y="1967049"/>
              <a:ext cx="295908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34 Conector recto"/>
            <p:cNvCxnSpPr/>
            <p:nvPr/>
          </p:nvCxnSpPr>
          <p:spPr>
            <a:xfrm>
              <a:off x="223834" y="2751252"/>
              <a:ext cx="295908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777244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3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2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3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4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5" name="Picture 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6" name="Picture 10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7" name="Picture 11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9"/>
          <a:stretch/>
        </p:blipFill>
        <p:spPr bwMode="auto">
          <a:xfrm>
            <a:off x="304800" y="0"/>
            <a:ext cx="88392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8" name="Picture 12" descr="C:\Users\afarias\Desktop\Template1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15008"/>
            <a:ext cx="9144000" cy="51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9" name="Picture 13" descr="C:\Users\afarias\Desktop\Template2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C:\Users\afarias\Desktop\Template2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5201" y="0"/>
            <a:ext cx="379413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aixaDeTexto 3"/>
          <p:cNvSpPr txBox="1">
            <a:spLocks noChangeArrowheads="1"/>
          </p:cNvSpPr>
          <p:nvPr/>
        </p:nvSpPr>
        <p:spPr bwMode="auto">
          <a:xfrm>
            <a:off x="304800" y="3647440"/>
            <a:ext cx="37385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rgbClr val="FFFFFF"/>
                </a:solidFill>
                <a:latin typeface="+mj-lt"/>
              </a:rPr>
              <a:t>SOUTH AMERICA</a:t>
            </a:r>
            <a:endParaRPr lang="en-US" sz="40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322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300"/>
                                        <p:tgtEl>
                                          <p:spTgt spid="193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3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3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3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3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3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3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3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1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2" name="Picture 18" descr="s45_luana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9200" y="1780977"/>
            <a:ext cx="5384800" cy="527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23"/>
          <p:cNvSpPr>
            <a:spLocks noChangeArrowheads="1"/>
          </p:cNvSpPr>
          <p:nvPr/>
        </p:nvSpPr>
        <p:spPr bwMode="auto">
          <a:xfrm>
            <a:off x="2214563" y="2208412"/>
            <a:ext cx="6121400" cy="42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s-ES" altLang="es-CL" sz="2400" b="1">
              <a:solidFill>
                <a:srgbClr val="FF4D00"/>
              </a:solidFill>
              <a:latin typeface="Trebuchet MS" pitchFamily="34" charset="0"/>
            </a:endParaRPr>
          </a:p>
        </p:txBody>
      </p:sp>
      <p:sp>
        <p:nvSpPr>
          <p:cNvPr id="20486" name="31 CuadroTexto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80732" y="1550637"/>
            <a:ext cx="3060701" cy="584775"/>
          </a:xfrm>
          <a:prstGeom prst="rect">
            <a:avLst/>
          </a:prstGeom>
          <a:solidFill>
            <a:schemeClr val="tx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ja-JP" altLang="en-US" sz="1600" dirty="0">
                <a:solidFill>
                  <a:schemeClr val="bg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チリには</a:t>
            </a:r>
            <a:r>
              <a:rPr lang="en-US" altLang="ja-JP" sz="1600" dirty="0">
                <a:solidFill>
                  <a:schemeClr val="bg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14</a:t>
            </a:r>
            <a:r>
              <a:rPr lang="ja-JP" altLang="en-US" sz="1600" dirty="0">
                <a:solidFill>
                  <a:schemeClr val="bg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のワイン渓谷と</a:t>
            </a:r>
            <a:r>
              <a:rPr lang="en-US" altLang="ja-JP" sz="1600" dirty="0">
                <a:solidFill>
                  <a:schemeClr val="bg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200</a:t>
            </a:r>
            <a:r>
              <a:rPr lang="ja-JP" altLang="en-US" sz="1600" dirty="0">
                <a:solidFill>
                  <a:schemeClr val="bg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以上のワインセラーがあります</a:t>
            </a:r>
            <a:endParaRPr lang="es-CL" altLang="es-CL" sz="1600" dirty="0">
              <a:solidFill>
                <a:schemeClr val="bg1"/>
              </a:solidFill>
              <a:latin typeface="HGｺﾞｼｯｸM" panose="020B0609000000000000" pitchFamily="49" charset="-128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10" name="Picture 21" descr="F:\Great wine capitals LOGOTIPO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522" y="382113"/>
            <a:ext cx="2930525" cy="78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1512" y="193856"/>
            <a:ext cx="2434507" cy="191431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0053" y="531297"/>
            <a:ext cx="1658620" cy="77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4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192.168.1.151\marketing\MARKETING\2. MARKETING KIT\Fotos MKT Kit\Experiencias\Culture &amp; Heritage\C&amp;H_Zona Central_Rodeo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4358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18438" y="5195112"/>
            <a:ext cx="11493375" cy="3287676"/>
          </a:xfrm>
          <a:prstGeom prst="rect">
            <a:avLst/>
          </a:prstGeom>
        </p:spPr>
      </p:pic>
      <p:pic>
        <p:nvPicPr>
          <p:cNvPr id="5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840" y="556681"/>
            <a:ext cx="3410331" cy="1611869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626138" y="930973"/>
            <a:ext cx="35990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>
                <a:solidFill>
                  <a:schemeClr val="bg1"/>
                </a:solidFill>
                <a:latin typeface="Chilena Fina"/>
              </a:rPr>
              <a:t>Culture &amp; </a:t>
            </a:r>
            <a:r>
              <a:rPr lang="es-CL" sz="2800" dirty="0" err="1" smtClean="0">
                <a:solidFill>
                  <a:schemeClr val="bg1"/>
                </a:solidFill>
                <a:latin typeface="Chilena Fina"/>
              </a:rPr>
              <a:t>Heritage</a:t>
            </a:r>
            <a:endParaRPr lang="es-CL" sz="2800" dirty="0">
              <a:solidFill>
                <a:schemeClr val="bg1"/>
              </a:solidFill>
              <a:latin typeface="Chilena Fina"/>
            </a:endParaRPr>
          </a:p>
          <a:p>
            <a:endParaRPr lang="es-CL" dirty="0">
              <a:solidFill>
                <a:schemeClr val="bg1"/>
              </a:solidFill>
              <a:latin typeface="Chilena Fina"/>
            </a:endParaRPr>
          </a:p>
        </p:txBody>
      </p:sp>
    </p:spTree>
    <p:extLst>
      <p:ext uri="{BB962C8B-B14F-4D97-AF65-F5344CB8AC3E}">
        <p14:creationId xmlns:p14="http://schemas.microsoft.com/office/powerpoint/2010/main" val="56319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Pablo Retamal\Desktop\China Road Show\China Marketing Kit\Chile Pictures\Experiences\Culture &amp; Heritage\Fiesta La Tirana_Iquiqu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13967" y="-106062"/>
            <a:ext cx="11019665" cy="694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2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Pablo Retamal\Desktop\China Road Show\China Marketing Kit\Chile Pictures\Experiences\Culture &amp; Heritage\Araucanía_Mapuches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7115" y="0"/>
            <a:ext cx="9936067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86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Pablo Retamal\Desktop\China Road Show\China Marketing Kit\Chile Pictures\Experiences\Culture &amp; Heritage\Rano Raraku canteras de Moai_Isla de Pascu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06413" y="33338"/>
            <a:ext cx="10158413" cy="677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\\192.168.1.151\marketing\MARKETING\2. MARKETING KIT\Fotos MKT Kit\Experiencias\Health &amp; Wellnes\H&amp;W_Puerto Varas_Spa_Lago Llanquihu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631" y="4901742"/>
            <a:ext cx="11493375" cy="3287676"/>
          </a:xfrm>
          <a:prstGeom prst="rect">
            <a:avLst/>
          </a:prstGeom>
        </p:spPr>
      </p:pic>
      <p:pic>
        <p:nvPicPr>
          <p:cNvPr id="6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723" y="619393"/>
            <a:ext cx="2538665" cy="1199882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 rot="21298864">
            <a:off x="3586045" y="830243"/>
            <a:ext cx="2208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chemeClr val="bg1"/>
                </a:solidFill>
                <a:latin typeface="Chilena Fina"/>
              </a:rPr>
              <a:t>Leisure</a:t>
            </a:r>
            <a:r>
              <a:rPr lang="es-CL" dirty="0" smtClean="0">
                <a:solidFill>
                  <a:schemeClr val="bg1"/>
                </a:solidFill>
                <a:latin typeface="Chilena Fina"/>
              </a:rPr>
              <a:t> &amp; </a:t>
            </a:r>
            <a:r>
              <a:rPr lang="es-CL" dirty="0" err="1" smtClean="0">
                <a:solidFill>
                  <a:schemeClr val="bg1"/>
                </a:solidFill>
                <a:latin typeface="Chilena Fina"/>
              </a:rPr>
              <a:t>Lifestyle</a:t>
            </a:r>
            <a:endParaRPr lang="es-CL" dirty="0">
              <a:solidFill>
                <a:schemeClr val="bg1"/>
              </a:solidFill>
              <a:latin typeface="Chilena Fina"/>
            </a:endParaRPr>
          </a:p>
          <a:p>
            <a:endParaRPr lang="es-CL" dirty="0">
              <a:solidFill>
                <a:schemeClr val="bg1"/>
              </a:solidFill>
              <a:latin typeface="Chilena Fina"/>
            </a:endParaRPr>
          </a:p>
        </p:txBody>
      </p:sp>
    </p:spTree>
    <p:extLst>
      <p:ext uri="{BB962C8B-B14F-4D97-AF65-F5344CB8AC3E}">
        <p14:creationId xmlns:p14="http://schemas.microsoft.com/office/powerpoint/2010/main" val="180908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Pablo Retamal\Desktop\China Road Show\China Marketing Kit\Chile Pictures\Experiences\Leisure &amp; Lifestyle\Santiago_Hotel W_Vista Panoramic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9717088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21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Pablo Retamal\Desktop\China Road Show\China Marketing Kit\Chile Pictures\Experiences\Natural Inspiration\Patagonia_Lago General Carrer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6806" y="0"/>
            <a:ext cx="10219982" cy="683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86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192.168.1.151\marketing\HERRAMIENTAS 2014\Fotos\50 top\lagos y volcanes\lagos y volcanes256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15719" y="0"/>
            <a:ext cx="10639295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167631" y="1430182"/>
            <a:ext cx="2497247" cy="1482579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544657" y="1622686"/>
            <a:ext cx="212820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 err="1" smtClean="0">
                <a:solidFill>
                  <a:schemeClr val="bg1"/>
                </a:solidFill>
                <a:latin typeface="Chilena Fina"/>
              </a:rPr>
              <a:t>Nature</a:t>
            </a:r>
            <a:endParaRPr lang="es-CL" dirty="0">
              <a:solidFill>
                <a:schemeClr val="bg1"/>
              </a:solidFill>
              <a:latin typeface="Chilena Fina"/>
            </a:endParaRPr>
          </a:p>
          <a:p>
            <a:endParaRPr lang="es-CL" dirty="0">
              <a:solidFill>
                <a:schemeClr val="bg1"/>
              </a:solidFill>
              <a:latin typeface="Chilena Fina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649899">
            <a:off x="3704871" y="-790293"/>
            <a:ext cx="11493375" cy="328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2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Pablo Retamal\Desktop\China Road Show\China Marketing Kit\Chile Pictures\Experiences\Natural Inspiration\Patagonia_Torres del Pain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33743" y="0"/>
            <a:ext cx="10277743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52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9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0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1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2" name="Picture 8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5" name="Picture 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6" name="Picture 4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7" name="Picture 13" descr="C:\Users\afarias\Desktop\Argentina1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1225" y="0"/>
            <a:ext cx="6223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C:\Users\afarias\Desktop\Argentina1.pn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6900" y="0"/>
            <a:ext cx="5969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4" descr="C:\Users\afarias\Desktop\Argentina2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04662"/>
            <a:ext cx="9144000" cy="417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8" name="Picture 6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00" y="2675423"/>
            <a:ext cx="763588" cy="281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8" name="Picture 14" descr="C:\Users\afarias\Desktop\Argentina2.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19475"/>
            <a:ext cx="9144000" cy="48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CaixaDeTexto 40"/>
          <p:cNvSpPr txBox="1">
            <a:spLocks noChangeArrowheads="1"/>
          </p:cNvSpPr>
          <p:nvPr/>
        </p:nvSpPr>
        <p:spPr bwMode="auto">
          <a:xfrm>
            <a:off x="1414464" y="2659592"/>
            <a:ext cx="574675" cy="30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1400" b="1">
                <a:solidFill>
                  <a:schemeClr val="bg1"/>
                </a:solidFill>
                <a:latin typeface="Trebuchet MS" pitchFamily="34" charset="0"/>
              </a:rPr>
              <a:t>Area</a:t>
            </a:r>
          </a:p>
        </p:txBody>
      </p:sp>
      <p:sp>
        <p:nvSpPr>
          <p:cNvPr id="42" name="CaixaDeTexto 41"/>
          <p:cNvSpPr txBox="1">
            <a:spLocks noChangeArrowheads="1"/>
          </p:cNvSpPr>
          <p:nvPr/>
        </p:nvSpPr>
        <p:spPr bwMode="auto">
          <a:xfrm>
            <a:off x="1414464" y="2885975"/>
            <a:ext cx="2181225" cy="45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92075" indent="-920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pt-BR" sz="1200">
                <a:solidFill>
                  <a:schemeClr val="bg1"/>
                </a:solidFill>
                <a:latin typeface="Trebuchet MS" pitchFamily="34" charset="0"/>
              </a:rPr>
              <a:t>756,096 km² - 22 hab/km²</a:t>
            </a:r>
          </a:p>
          <a:p>
            <a:pPr eaLnBrk="1" hangingPunct="1">
              <a:buFont typeface="Arial" charset="0"/>
              <a:buChar char="•"/>
            </a:pPr>
            <a:r>
              <a:rPr lang="en-US" sz="1200">
                <a:solidFill>
                  <a:schemeClr val="bg1"/>
                </a:solidFill>
                <a:latin typeface="Trebuchet MS" pitchFamily="34" charset="0"/>
              </a:rPr>
              <a:t>Over 4,000 km of shoreline</a:t>
            </a:r>
            <a:r>
              <a:rPr lang="pt-BR" sz="1200">
                <a:solidFill>
                  <a:schemeClr val="bg1"/>
                </a:solidFill>
                <a:latin typeface="Trebuchet MS" pitchFamily="34" charset="0"/>
              </a:rPr>
              <a:t> </a:t>
            </a:r>
          </a:p>
        </p:txBody>
      </p:sp>
      <p:sp>
        <p:nvSpPr>
          <p:cNvPr id="43" name="CaixaDeTexto 42"/>
          <p:cNvSpPr txBox="1">
            <a:spLocks noChangeArrowheads="1"/>
          </p:cNvSpPr>
          <p:nvPr/>
        </p:nvSpPr>
        <p:spPr bwMode="auto">
          <a:xfrm>
            <a:off x="1414463" y="3626861"/>
            <a:ext cx="1073150" cy="30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1400" b="1">
                <a:solidFill>
                  <a:schemeClr val="bg1"/>
                </a:solidFill>
                <a:latin typeface="Trebuchet MS" pitchFamily="34" charset="0"/>
              </a:rPr>
              <a:t>Population</a:t>
            </a:r>
          </a:p>
        </p:txBody>
      </p:sp>
      <p:sp>
        <p:nvSpPr>
          <p:cNvPr id="44" name="CaixaDeTexto 43"/>
          <p:cNvSpPr txBox="1">
            <a:spLocks noChangeArrowheads="1"/>
          </p:cNvSpPr>
          <p:nvPr/>
        </p:nvSpPr>
        <p:spPr bwMode="auto">
          <a:xfrm>
            <a:off x="1414463" y="3853242"/>
            <a:ext cx="984250" cy="27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1200">
                <a:solidFill>
                  <a:schemeClr val="bg1"/>
                </a:solidFill>
                <a:latin typeface="Trebuchet MS" pitchFamily="34" charset="0"/>
              </a:rPr>
              <a:t>17,460,491 </a:t>
            </a:r>
          </a:p>
        </p:txBody>
      </p:sp>
      <p:sp>
        <p:nvSpPr>
          <p:cNvPr id="45" name="CaixaDeTexto 44"/>
          <p:cNvSpPr txBox="1">
            <a:spLocks noChangeArrowheads="1"/>
          </p:cNvSpPr>
          <p:nvPr/>
        </p:nvSpPr>
        <p:spPr bwMode="auto">
          <a:xfrm>
            <a:off x="1403351" y="4353498"/>
            <a:ext cx="9701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1400" b="1">
                <a:solidFill>
                  <a:schemeClr val="bg1"/>
                </a:solidFill>
                <a:latin typeface="Trebuchet MS" pitchFamily="34" charset="0"/>
              </a:rPr>
              <a:t>Language</a:t>
            </a:r>
          </a:p>
        </p:txBody>
      </p:sp>
      <p:sp>
        <p:nvSpPr>
          <p:cNvPr id="46" name="CaixaDeTexto 45"/>
          <p:cNvSpPr txBox="1">
            <a:spLocks noChangeArrowheads="1"/>
          </p:cNvSpPr>
          <p:nvPr/>
        </p:nvSpPr>
        <p:spPr bwMode="auto">
          <a:xfrm>
            <a:off x="1414463" y="4557718"/>
            <a:ext cx="696912" cy="27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1200">
                <a:solidFill>
                  <a:schemeClr val="bg1"/>
                </a:solidFill>
                <a:latin typeface="Trebuchet MS" pitchFamily="34" charset="0"/>
              </a:rPr>
              <a:t>Spanish</a:t>
            </a:r>
          </a:p>
        </p:txBody>
      </p:sp>
      <p:sp>
        <p:nvSpPr>
          <p:cNvPr id="47" name="CaixaDeTexto 46"/>
          <p:cNvSpPr txBox="1">
            <a:spLocks noChangeArrowheads="1"/>
          </p:cNvSpPr>
          <p:nvPr/>
        </p:nvSpPr>
        <p:spPr bwMode="auto">
          <a:xfrm>
            <a:off x="1414463" y="4974070"/>
            <a:ext cx="971550" cy="30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1400" b="1">
                <a:solidFill>
                  <a:schemeClr val="bg1"/>
                </a:solidFill>
                <a:latin typeface="Trebuchet MS" pitchFamily="34" charset="0"/>
              </a:rPr>
              <a:t>Currency</a:t>
            </a:r>
          </a:p>
        </p:txBody>
      </p:sp>
      <p:sp>
        <p:nvSpPr>
          <p:cNvPr id="48" name="CaixaDeTexto 47"/>
          <p:cNvSpPr txBox="1">
            <a:spLocks noChangeArrowheads="1"/>
          </p:cNvSpPr>
          <p:nvPr/>
        </p:nvSpPr>
        <p:spPr bwMode="auto">
          <a:xfrm>
            <a:off x="1414464" y="5200452"/>
            <a:ext cx="1055687" cy="27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1200">
                <a:solidFill>
                  <a:schemeClr val="bg1"/>
                </a:solidFill>
                <a:latin typeface="Trebuchet MS" pitchFamily="34" charset="0"/>
              </a:rPr>
              <a:t>Chilean peso</a:t>
            </a:r>
          </a:p>
        </p:txBody>
      </p:sp>
      <p:pic>
        <p:nvPicPr>
          <p:cNvPr id="231467" name="Picture 43" descr="S51_Ash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6638" y="3017370"/>
            <a:ext cx="690562" cy="4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40"/>
          <p:cNvSpPr txBox="1">
            <a:spLocks noChangeArrowheads="1"/>
          </p:cNvSpPr>
          <p:nvPr/>
        </p:nvSpPr>
        <p:spPr bwMode="auto">
          <a:xfrm>
            <a:off x="4152901" y="3047449"/>
            <a:ext cx="8883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1400" b="1">
                <a:solidFill>
                  <a:schemeClr val="bg1"/>
                </a:solidFill>
                <a:latin typeface="Trebuchet MS" pitchFamily="34" charset="0"/>
              </a:rPr>
              <a:t>Santiago</a:t>
            </a:r>
          </a:p>
        </p:txBody>
      </p:sp>
      <p:sp>
        <p:nvSpPr>
          <p:cNvPr id="50" name="CaixaDeTexto 38"/>
          <p:cNvSpPr txBox="1">
            <a:spLocks noChangeArrowheads="1"/>
          </p:cNvSpPr>
          <p:nvPr/>
        </p:nvSpPr>
        <p:spPr bwMode="auto">
          <a:xfrm>
            <a:off x="552451" y="1768312"/>
            <a:ext cx="1844675" cy="82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4800" b="1" dirty="0">
                <a:solidFill>
                  <a:srgbClr val="FF4D00"/>
                </a:solidFill>
                <a:latin typeface="Trebuchet MS" pitchFamily="34" charset="0"/>
              </a:rPr>
              <a:t>CHILE</a:t>
            </a: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206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5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5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5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5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5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5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5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5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5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7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7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7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4.81481E-6 L 0 -0.16112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955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100000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1.66667E-6 0 L -0.35156 0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1955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0000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3.33333E-6 0 L -0.07916 0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0000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4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-1.48148E-6 L 0 -0.0810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00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7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1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2" grpId="0"/>
      <p:bldP spid="5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Pablo Retamal\Desktop\China Road Show\China Marketing Kit\Chile Pictures\Experiences\Natural Inspiration\Patagonia_Tierra del Fueg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67559" y="0"/>
            <a:ext cx="9711558" cy="701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29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192.168.1.151\marketing\MARKETING\2. MARKETING KIT\Fotos MKT Kit\Experiencias\Sports &amp; Adventure\S&amp;A_Santiago_Valle Nevado_Centro de Sk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65006" y="1"/>
            <a:ext cx="1100981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89978" flipH="1">
            <a:off x="4225969" y="489570"/>
            <a:ext cx="2478506" cy="1482579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 rot="20367412">
            <a:off x="4443162" y="782801"/>
            <a:ext cx="2044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err="1" smtClean="0">
                <a:solidFill>
                  <a:schemeClr val="bg1"/>
                </a:solidFill>
                <a:latin typeface="Chilena Fina"/>
              </a:rPr>
              <a:t>Adventure</a:t>
            </a:r>
            <a:endParaRPr lang="es-CL" sz="2800" b="1" dirty="0">
              <a:solidFill>
                <a:schemeClr val="bg1"/>
              </a:solidFill>
              <a:latin typeface="Chilena Fina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731502">
            <a:off x="-4868747" y="407538"/>
            <a:ext cx="10169750" cy="248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Pablo Retamal\Desktop\China Road Show\China Marketing Kit\Chile Pictures\Experiences\Sports &amp; Adventure\Lakes &amp; Volcanoes_Pucón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2147" y="0"/>
            <a:ext cx="9486147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43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Pablo Retamal\Desktop\China Road Show\China Marketing Kit\Chile Pictures\Experiences\Sports &amp; Adventure\Mountainbike - Pucon - Chris Christi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0685" y="0"/>
            <a:ext cx="10258424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34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Pablo Retamal\Desktop\China Road Show\China Marketing Kit\Chile Pictures\Zones\SANTIAGO, VALPARAISO AND CENTRAL VALLEYS\Centros de Ski_Valle Nevado_Sp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06413" y="33338"/>
            <a:ext cx="10158413" cy="677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292" y="3921112"/>
            <a:ext cx="2446170" cy="1923485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 rot="21448968">
            <a:off x="3304316" y="4213289"/>
            <a:ext cx="2044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solidFill>
                  <a:schemeClr val="bg1"/>
                </a:solidFill>
                <a:latin typeface="Chilena Fina"/>
              </a:rPr>
              <a:t>I am Chile-  </a:t>
            </a:r>
            <a:r>
              <a:rPr lang="es-CL" sz="2800" b="1" dirty="0" err="1" smtClean="0">
                <a:solidFill>
                  <a:schemeClr val="bg1"/>
                </a:solidFill>
                <a:latin typeface="Chilena Fina"/>
              </a:rPr>
              <a:t>axing</a:t>
            </a:r>
            <a:r>
              <a:rPr lang="es-CL" sz="2800" b="1" dirty="0" smtClean="0">
                <a:solidFill>
                  <a:schemeClr val="bg1"/>
                </a:solidFill>
                <a:latin typeface="Chilena Fina"/>
              </a:rPr>
              <a:t>…</a:t>
            </a:r>
            <a:endParaRPr lang="es-CL" sz="2800" b="1" dirty="0">
              <a:solidFill>
                <a:schemeClr val="bg1"/>
              </a:solidFill>
              <a:latin typeface="Chilena Fina"/>
            </a:endParaRPr>
          </a:p>
        </p:txBody>
      </p:sp>
    </p:spTree>
    <p:extLst>
      <p:ext uri="{BB962C8B-B14F-4D97-AF65-F5344CB8AC3E}">
        <p14:creationId xmlns:p14="http://schemas.microsoft.com/office/powerpoint/2010/main" val="7168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0661" name="1 Objeto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4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3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7434" y="5585880"/>
            <a:ext cx="3746500" cy="12954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50" y="61476"/>
            <a:ext cx="3349530" cy="255980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0461" y="627018"/>
            <a:ext cx="2782330" cy="218447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51576" y="432230"/>
            <a:ext cx="316387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ja-JP" altLang="en-US" b="1" dirty="0" smtClean="0">
                <a:solidFill>
                  <a:schemeClr val="bg1"/>
                </a:solidFill>
              </a:rPr>
              <a:t>連絡先</a:t>
            </a:r>
            <a:r>
              <a:rPr lang="es-CL" b="1" dirty="0" smtClean="0">
                <a:solidFill>
                  <a:schemeClr val="bg1"/>
                </a:solidFill>
              </a:rPr>
              <a:t>:</a:t>
            </a:r>
          </a:p>
          <a:p>
            <a:pPr algn="ctr">
              <a:defRPr/>
            </a:pPr>
            <a:endParaRPr lang="es-CL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s-CL" sz="1600" b="1" dirty="0" smtClean="0">
                <a:solidFill>
                  <a:schemeClr val="bg1"/>
                </a:solidFill>
              </a:rPr>
              <a:t>pablo.retamal@turismochile.travel</a:t>
            </a:r>
            <a:endParaRPr lang="es-CL" sz="1600" b="1" dirty="0">
              <a:solidFill>
                <a:schemeClr val="bg1"/>
              </a:solidFill>
            </a:endParaRPr>
          </a:p>
          <a:p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5600" y="955236"/>
            <a:ext cx="1379333" cy="167074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 rot="21075921">
            <a:off x="6930752" y="1065051"/>
            <a:ext cx="15308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err="1" smtClean="0">
                <a:solidFill>
                  <a:srgbClr val="FFFFFF"/>
                </a:solidFill>
              </a:rPr>
              <a:t>Thanks</a:t>
            </a:r>
            <a:r>
              <a:rPr lang="es-CL" sz="2400" b="1" dirty="0" smtClean="0">
                <a:solidFill>
                  <a:srgbClr val="FFFFFF"/>
                </a:solidFill>
              </a:rPr>
              <a:t> </a:t>
            </a:r>
            <a:r>
              <a:rPr lang="es-CL" sz="2400" b="1" dirty="0" err="1" smtClean="0">
                <a:solidFill>
                  <a:srgbClr val="FFFFFF"/>
                </a:solidFill>
              </a:rPr>
              <a:t>bro</a:t>
            </a:r>
            <a:r>
              <a:rPr lang="es-CL" sz="2400" b="1" dirty="0" smtClean="0">
                <a:solidFill>
                  <a:srgbClr val="FFFFFF"/>
                </a:solidFill>
              </a:rPr>
              <a:t>! </a:t>
            </a:r>
            <a:endParaRPr lang="es-CL" sz="2400" b="1" dirty="0">
              <a:solidFill>
                <a:srgbClr val="FFFFFF"/>
              </a:solidFill>
            </a:endParaRPr>
          </a:p>
          <a:p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17" name="CuadroTexto 6"/>
          <p:cNvSpPr txBox="1"/>
          <p:nvPr/>
        </p:nvSpPr>
        <p:spPr>
          <a:xfrm>
            <a:off x="4160282" y="737171"/>
            <a:ext cx="186268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ja-JP" altLang="en-US" sz="2800" b="1" dirty="0" smtClean="0">
                <a:solidFill>
                  <a:schemeClr val="bg1"/>
                </a:solidFill>
              </a:rPr>
              <a:t>詳細は</a:t>
            </a:r>
            <a:r>
              <a:rPr lang="es-CL" sz="2800" b="1" dirty="0" smtClean="0">
                <a:solidFill>
                  <a:schemeClr val="bg1"/>
                </a:solidFill>
              </a:rPr>
              <a:t>:</a:t>
            </a:r>
          </a:p>
          <a:p>
            <a:pPr algn="ctr">
              <a:defRPr/>
            </a:pPr>
            <a:endParaRPr lang="es-CL" b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s-CL" sz="2000" b="1" dirty="0" smtClean="0">
                <a:solidFill>
                  <a:schemeClr val="bg1"/>
                </a:solidFill>
              </a:rPr>
              <a:t>visit.chile.travel</a:t>
            </a:r>
            <a:endParaRPr lang="es-CL" sz="2000" b="1" dirty="0">
              <a:solidFill>
                <a:schemeClr val="bg1"/>
              </a:solidFill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7297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pic>
        <p:nvPicPr>
          <p:cNvPr id="5" name="13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18392"/>
            <a:ext cx="9144000" cy="298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36028" y="541774"/>
            <a:ext cx="80719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 smtClean="0">
                <a:solidFill>
                  <a:schemeClr val="bg1"/>
                </a:solidFill>
              </a:rPr>
              <a:t>私は今、</a:t>
            </a:r>
            <a:r>
              <a:rPr lang="ja-JP" altLang="en-US" sz="3200" dirty="0" smtClean="0">
                <a:solidFill>
                  <a:schemeClr val="bg1"/>
                </a:solidFill>
              </a:rPr>
              <a:t>楽園の</a:t>
            </a:r>
            <a:r>
              <a:rPr lang="ja-JP" altLang="en-US" sz="4800" dirty="0" smtClean="0">
                <a:solidFill>
                  <a:schemeClr val="bg1"/>
                </a:solidFill>
              </a:rPr>
              <a:t>存在を信じます</a:t>
            </a:r>
            <a:endParaRPr lang="en-US" altLang="ja-JP" sz="4800" dirty="0" smtClean="0">
              <a:solidFill>
                <a:schemeClr val="bg1"/>
              </a:solidFill>
            </a:endParaRPr>
          </a:p>
          <a:p>
            <a:r>
              <a:rPr lang="ja-JP" altLang="en-US" sz="4800" dirty="0" smtClean="0">
                <a:solidFill>
                  <a:schemeClr val="bg1"/>
                </a:solidFill>
              </a:rPr>
              <a:t>しかし、</a:t>
            </a:r>
            <a:r>
              <a:rPr lang="ja-JP" altLang="en-US" sz="3200" dirty="0">
                <a:solidFill>
                  <a:schemeClr val="bg1"/>
                </a:solidFill>
              </a:rPr>
              <a:t>それは</a:t>
            </a:r>
            <a:r>
              <a:rPr lang="ja-JP" altLang="en-US" sz="4800" dirty="0" smtClean="0">
                <a:solidFill>
                  <a:schemeClr val="bg1"/>
                </a:solidFill>
              </a:rPr>
              <a:t>訪れる</a:t>
            </a:r>
            <a:r>
              <a:rPr lang="ja-JP" altLang="en-US" sz="3200" dirty="0">
                <a:solidFill>
                  <a:schemeClr val="bg1"/>
                </a:solidFill>
              </a:rPr>
              <a:t>場所</a:t>
            </a:r>
            <a:r>
              <a:rPr lang="ja-JP" altLang="en-US" sz="4800" dirty="0" smtClean="0">
                <a:solidFill>
                  <a:schemeClr val="bg1"/>
                </a:solidFill>
              </a:rPr>
              <a:t>ではなく</a:t>
            </a:r>
            <a:endParaRPr lang="en-US" altLang="ja-JP" sz="4800" dirty="0" smtClean="0">
              <a:solidFill>
                <a:schemeClr val="bg1"/>
              </a:solidFill>
            </a:endParaRPr>
          </a:p>
          <a:p>
            <a:r>
              <a:rPr lang="ja-JP" altLang="en-US" sz="4800" dirty="0" smtClean="0">
                <a:solidFill>
                  <a:schemeClr val="bg1"/>
                </a:solidFill>
              </a:rPr>
              <a:t>人生</a:t>
            </a:r>
            <a:r>
              <a:rPr lang="ja-JP" altLang="en-US" sz="3200" dirty="0">
                <a:solidFill>
                  <a:schemeClr val="bg1"/>
                </a:solidFill>
              </a:rPr>
              <a:t>で</a:t>
            </a:r>
            <a:endParaRPr lang="en-US" altLang="ja-JP" sz="3200" dirty="0">
              <a:solidFill>
                <a:schemeClr val="bg1"/>
              </a:solidFill>
            </a:endParaRPr>
          </a:p>
          <a:p>
            <a:r>
              <a:rPr lang="ja-JP" altLang="en-US" sz="3200" dirty="0">
                <a:solidFill>
                  <a:schemeClr val="bg1"/>
                </a:solidFill>
              </a:rPr>
              <a:t>あなたが感じる</a:t>
            </a:r>
            <a:r>
              <a:rPr lang="ja-JP" altLang="en-US" sz="4800" dirty="0" smtClean="0">
                <a:solidFill>
                  <a:schemeClr val="bg1"/>
                </a:solidFill>
              </a:rPr>
              <a:t>瞬間なのです</a:t>
            </a:r>
            <a:endParaRPr lang="en-US" altLang="ja-JP" sz="4800" dirty="0" smtClean="0">
              <a:solidFill>
                <a:schemeClr val="bg1"/>
              </a:solidFill>
            </a:endParaRPr>
          </a:p>
          <a:p>
            <a:r>
              <a:rPr lang="ja-JP" altLang="en-US" sz="4800" dirty="0" smtClean="0">
                <a:solidFill>
                  <a:schemeClr val="bg1"/>
                </a:solidFill>
              </a:rPr>
              <a:t>そして、その</a:t>
            </a:r>
            <a:r>
              <a:rPr lang="ja-JP" altLang="en-US" sz="4800" dirty="0">
                <a:solidFill>
                  <a:schemeClr val="bg1"/>
                </a:solidFill>
              </a:rPr>
              <a:t>瞬間が</a:t>
            </a:r>
            <a:endParaRPr lang="en-US" altLang="ja-JP" sz="4800" dirty="0">
              <a:solidFill>
                <a:schemeClr val="bg1"/>
              </a:solidFill>
            </a:endParaRPr>
          </a:p>
          <a:p>
            <a:r>
              <a:rPr lang="ja-JP" altLang="en-US" sz="4800" dirty="0" smtClean="0">
                <a:solidFill>
                  <a:schemeClr val="bg1"/>
                </a:solidFill>
              </a:rPr>
              <a:t>永遠のもの</a:t>
            </a:r>
            <a:r>
              <a:rPr lang="ja-JP" altLang="en-US" sz="3200" dirty="0">
                <a:solidFill>
                  <a:schemeClr val="bg1"/>
                </a:solidFill>
              </a:rPr>
              <a:t>に感じられた時なのです</a:t>
            </a:r>
            <a:r>
              <a:rPr lang="es-CL" sz="3200" dirty="0">
                <a:solidFill>
                  <a:schemeClr val="bg1"/>
                </a:solidFill>
              </a:rPr>
              <a:t>… </a:t>
            </a:r>
          </a:p>
        </p:txBody>
      </p:sp>
      <p:pic>
        <p:nvPicPr>
          <p:cNvPr id="7" name="9 Imagen" descr="logochil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8764" y="5318392"/>
            <a:ext cx="1611948" cy="108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31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20 Imagen" descr="logod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765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21 Imagen" descr="lines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765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22 Imagen" descr="puntos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5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24 Imagen" descr="ciudades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765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AutoShape 2" descr="data:image/jpeg;base64,/9j/4AAQSkZJRgABAQAAAQABAAD/2wCEAAkGBwgHBgkIBwgKCgkLDRYPDQwMDRsUFRAWIB0iIiAdHx8kKDQsJCYxJx8fLT0tMTU3Ojo6Iys/RD84QzQ5OjcBCgoKDQwNGg8PGjclHyU3Nzc3Nzc3Nzc3Nzc3Nzc3Nzc3Nzc3Nzc3Nzc3Nzc3Nzc3Nzc3Nzc3Nzc3Nzc3Nzc3N//AABEIAGMAhAMBEQACEQEDEQH/xAAcAAEAAgMBAQEAAAAAAAAAAAAABAYBBQcDAgj/xAA6EAABAwMCBAMFBQcFAQAAAAABAgMEAAURBhIhMUFRBxNhIjJScZEVQoGhsRQjM1PB0fA0cpLh8Rb/xAAbAQEAAwEBAQEAAAAAAAAAAAAAAQIEAwUGB//EADARAAICAQMCAwgCAQUAAAAAAAABAgMRBBIhMUEFE1EUIjJhcYHR8JHxsQYjM6HB/9oADAMBAAIRAxEAPwDuNAKAUAoBQCgFAKAUAoBQCgFAKAUAoBQCgFAKAUAoBQCgFAKAUAoBQCgFAKAUAoBQCgI9wnRbbDdmTn0MR2k7luLOABUpOTwiG8dTnFw8ZrSy8pEC2y5SAceYtSWgr1A4n6gVsjoZtcs4PUwR4M+NULP7+ySkp7tvJUfzxU+wy9SFqoMtup9bQtO2e33N+LJfanY8tLW3cMp3ccntWeqiVknFdjtKxRWWaiw+K1svd5iWyPbJzbslexK3CjaOBPHCvSutmknCLk2uCkb4yeEWbVGp7bpiCmVc3FDeoIbbQMrWeuB2A4ms8K5z4gsnSc1FZZCGs4akhSYz5BGQQU4I+teFLxumL2uDTX0/JG9G7tVxZucQSGQUjJSUq5givS0uphqa/MgWTyiPeL3GtKm0OpU44vjsRjIHc1x1mvq0uFPlv0IcsESFqdqbJRHjw3ytZ9MAdzx5Vno8WrvmoQg8v6fkhSyb8V6xcUAoBQCgFAKA5t46NS16YiLYCjGblgyNvTKSEk+mT9SK2aJrzDhqE9hxuyIt7t4iIvDjrdvU4A+tr3gn/wBxn0zXpTctr2dTBXt3e90O3o8MtGXGE27CZcLTqApt9iWpQUD1BJINeV7Xcnyz0PIr9CveNMZNu03p62ocW4lhRQFrxuUEICQTjrxrvonunJnPU8QSOeaNucay6lh3OYFqai73NiBkrVsUEgfMkVsug5wcV3MtMlGWWYv16uerL3+0ygpx91QbjxmgSEAnghI/zJpXXCmGEWnN2yOnQdLXKwaahm4OBx0EhxCTnyAT7Kc9e3pyFfCf6h00ZWvU1Lh9fr6/fua4wcY8mz05dha5Lnm7iw4k5CfiHI/0rzfDNctLNqfwv/JZPDIEyS/cJin3MqccVgJHHHQAVjvus1Nzm+r/AHBGS8acs4tkbe6AZLnvn4R8Ir6zw7QrS18/E+v4OkVg3NeiWHOgFAKAUAoBQHlJYZlR3I8lpDrLiShxtxIUlQPMEHmKlNp5QOMeIHheu3NvXXTu52IkFbsM8VtDqUH7w9OfbPIejp9XnEZ/yY7dP3iVLR2sblpSYFRXFOwlqy9EUr2Fdyn4Veo/HNaLqI2rnqca7pQ47Fv8bbkzcYumn4qipiSw7IbJ6g+Xj9az6KG1yz2O2qeYo5xbrbKua324TfmOMR1yFoHMoTjdgdTx5VslNR6mWEHLOCZpW+Oadv0W6NNJe8kkKbUAdyCMHB6HHI/0zVba/Mg4lqp7JZP0pb5sC/2duVEWl+HKb4HuORB7EHIx0Irwrqk065o9NNSWUc9nMCLNfjhW4NOFIPfFfA6mrybpVp9GcuhZNGWttebi7hRSrY0nt3P517vguki158vsWiu5b6+iOgoDyjK3pWezih9DVIPK/kHrVwKAUAoBQHLPFyRf7dd7bN0+5cGwphaHTFSpSMhQI3AAjqedbdIq5Rangz3OaacSgz9f6tmxHIUm5OpQ4nYsIZShShyIyBn6Vrjp6U8pf9md22vgi6c0ZfNQyUNxITrUckb5TzZQ2hJ6gn3vkKtZfXWuWVhTKTLT4t2h5iXY7ZbIct9iBbw2lTbKlgcccwOeEiuGkmsSlJ9Wd9RCTwomPBe2zY+sXXZUGSy2IDqdzzKkDJW3wyR6GmsnF14T7kaaEot5RD8TNEyLPfDItMJ56BMJWhDDal+Sv7ycAcB1HzI6VbTahSjiT5RW6l7sxRI8ML5d9N3EQp1uuH2TKWN+Yrn7hfxjhy5A+mD0411MIWLdFrJejfDhrgtdwZkPT5LgYdIU6oghs4IzX5rqqLp3zkoPq+zOpctItqbsqAtKkq3qOFDB519L4TCUNKlJYfJ0h0N1XpFjzfeQwy486cIbSVKPYCqzmoRcn0QPG2JWmE15ow4sb1jspRyf1rnQn5a3dXz/ACQuhKrsSKAUAoDAUCSOoqMgzUgUAoCv6u1XB0rGYemtvvLkO+W2ywAVqOMk4JHDl9RXWqqVrwik5qC5JOl79E1LZ2bpBS4hpxSk7HMbklJIIOCe2fkRVbK3XLayYyUllEC46okQ9Xw7EiyzHmpCQpU1OdiM59MEDHHiMZFXjUnW57vsQ5YljBZQa4lyv6w1XE0pEjSJkeQ+mQ95KEsBJOcE8ckdq6VVO1tLsVnJRWWeWrtUSNOyLc0xZZlxEtwpUpjOGuXYHJOeA4cjx4VNVSmnmWMESltxwWQHhXIuaqe59oT27c1ktNkOSlDlgHKUfiefpWG6XnWqmPRcy/8AF9/8FXy8G25VuLDNAZoBQCgIspZjESD/AAhwd9E/F+H6E9q42PZ7/bv+fsGSQQRkHNdU8gzUgwTgc8UBxh2/PX3xBXe2LNOu9uteWIiIqNyQv4z8+J/416CrUKdjeGzNu3WZxlIn+EE82/UF6069GehpWsyo0V9O1bQ4ApPrsLf0JquqjmEZ9exNMnucWbOVKlL8bIkVMp8RUwd6mA4dhOxfEpzjPEfQVRKPszeOclm35qRqZcS56g8WL7Z2rzNhwEtNqdDDpBCA0z7KeiSVHOR6966KUa6Iyxl/2VacrMJ9j38UYQgW3SVsDzr6WpqUBx5W5a8ADKj1PGq6Z7pTl8ibeEl8yb4my5TOrdHR40qQy2/Lw6ll1SQseY0MEA8eZ59zUaaKdc21+8i1tSjgheIs24yNe2K22K4OMPrTtVscOxKio8VJ5HABOD2qmnlW6bH1x+4yRa5OaUTX6ks87Q+oNPybbfLg+qdLS3ITId3Bw70BWR1Ctx58u9daNtlck4pd+FghxcJLDN14iXidI1Za9MxHZrUZ1vz5X7DwedHteyk5GOCT9fSq6eCVbsfXtktZL3lExZId4tWsYP2RFvibI+gomN3JzzA2rBIUklRI6f4eETlCVb3NZXTBZZ3cdDplZDqKAUBggHnQGqUl+05LLa34P8tPFbP+3un05jpw4Vjanp/hWYendfT1Xy7divQnxJkeY15kZ5LieuOnzHSu9V1dsd0HklPPQhalgzbpY5UG2ykRH5CPL89aSrYk+9gAjjjI9M1orlGMk2siSbWERdF6cb0vYWLahaXHEkredSnHmLPM4+g+Qq11jtm5MrCChHCNbe9HSJmtbdqW3TW47kZIQ+2tsq81IyDxBGMpUR9KtC5Kp1tdSHDMlJHq3pR9PiC5qdUtssqjeSmOEHcPZAzuzjoelR5v+z5eO5Oz39ws+lX7fri76hcltuNz2whLIQQpGAgcTnj7lJXKVUYY6BRxLcQ/EO0tXSbZpDtzYjIt0jzlslsrW7xScDB4e6Rk96zvxCjSRl5j6/vQixJ45IV8slw1nf7Vc4x/YYdvVlK3UkqcyoEkYI+H/us2l11mopshGDSksKWcdvQrKLm0/Qnf/ClvWVrvceUhMaE0UqZWglbiiFgq3Zx94cMdK1aWFem07pguvOS3lrcmS9Y6Uf1FeLBNbmNstWuSH1tqbKi77aFYBzw9w/WtFVyrjJY6kyhlp+h8ay0c7e7hCu9ouKrbd4fstv7N6VJ4nBH4nuMEgg9FVygnGSymROG5p90S7HA1S3cA9fbxDkRUtqSI8WNs3KJGFFR48ADwHeqzlW17qLJS7ljrkWFAKAUAoDXTbNFku+ejexJ/nMq2q/HvWS7R12S3riXquCriiKWb/F/hSI8xHQOp2K/KuGzXV/DJSXz4ZHvI+Dd7u0cPWRw+rbm79Aar7Zq4/FR/DyNz9DBv07kLHKz65/tUPxC7tRIbn6Hx9qX5/hHtCW89XVf3xVfatfP4KcfV/wBDMvQwbdf5v+suCI6DzSyOP5Y/Woem193/ACWbV8hiT6kuBp2BEUHC2X3ee9054/LlWijwzT1PdjL9WSoJG3wK9DBYzQCgFAKAUAoBQCgFAKAUBjFAMUAxQGaAUAoBQCgFAKAUAoBQCgFAKAUAoBQCgFAKAUAoBQCgFAKAUAoBQCgFAKAUAoBQCgFAKAUAoBQCgFAKA//Z"/>
          <p:cNvSpPr>
            <a:spLocks noChangeAspect="1" noChangeArrowheads="1"/>
          </p:cNvSpPr>
          <p:nvPr/>
        </p:nvSpPr>
        <p:spPr bwMode="auto">
          <a:xfrm>
            <a:off x="155575" y="-144061"/>
            <a:ext cx="304800" cy="30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L" altLang="es-CL"/>
          </a:p>
        </p:txBody>
      </p:sp>
      <p:pic>
        <p:nvPicPr>
          <p:cNvPr id="16398" name="Imagen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5187" y="5280191"/>
            <a:ext cx="2451100" cy="45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5965" y="962140"/>
            <a:ext cx="1564640" cy="189992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6305" y="1526071"/>
            <a:ext cx="1384300" cy="342900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212" y="5038724"/>
            <a:ext cx="91630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90605" y="5291136"/>
            <a:ext cx="37465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293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7" name="Picture 6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45 Imagen" descr="puntos2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961"/>
          <a:stretch/>
        </p:blipFill>
        <p:spPr bwMode="auto">
          <a:xfrm>
            <a:off x="0" y="22559"/>
            <a:ext cx="9144000" cy="725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47 Imagen" descr="puntos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14"/>
          <p:cNvSpPr txBox="1">
            <a:spLocks noChangeArrowheads="1"/>
          </p:cNvSpPr>
          <p:nvPr/>
        </p:nvSpPr>
        <p:spPr bwMode="auto">
          <a:xfrm>
            <a:off x="5143501" y="1852216"/>
            <a:ext cx="606425" cy="26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1100" dirty="0" err="1">
                <a:solidFill>
                  <a:srgbClr val="FFFFFF"/>
                </a:solidFill>
                <a:latin typeface="+mj-lt"/>
              </a:rPr>
              <a:t>Calama</a:t>
            </a:r>
            <a:endParaRPr lang="pt-BR" sz="11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2" name="CaixaDeTexto 11"/>
          <p:cNvSpPr txBox="1">
            <a:spLocks noChangeArrowheads="1"/>
          </p:cNvSpPr>
          <p:nvPr/>
        </p:nvSpPr>
        <p:spPr bwMode="auto">
          <a:xfrm>
            <a:off x="4286250" y="1662245"/>
            <a:ext cx="617538" cy="26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1100" dirty="0" err="1">
                <a:solidFill>
                  <a:srgbClr val="FFFFFF"/>
                </a:solidFill>
                <a:latin typeface="+mj-lt"/>
              </a:rPr>
              <a:t>Iquique</a:t>
            </a:r>
            <a:endParaRPr lang="pt-BR" sz="11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4" name="CaixaDeTexto 53"/>
          <p:cNvSpPr txBox="1">
            <a:spLocks noChangeArrowheads="1"/>
          </p:cNvSpPr>
          <p:nvPr/>
        </p:nvSpPr>
        <p:spPr bwMode="auto">
          <a:xfrm>
            <a:off x="3786189" y="3989388"/>
            <a:ext cx="752475" cy="26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100" dirty="0" err="1">
                <a:solidFill>
                  <a:srgbClr val="FFFFFF"/>
                </a:solidFill>
                <a:latin typeface="+mj-lt"/>
              </a:rPr>
              <a:t>Valdivia</a:t>
            </a:r>
            <a:endParaRPr lang="pt-BR" sz="11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" name="CaixaDeTexto 17"/>
          <p:cNvSpPr txBox="1">
            <a:spLocks noChangeArrowheads="1"/>
          </p:cNvSpPr>
          <p:nvPr/>
        </p:nvSpPr>
        <p:spPr bwMode="auto">
          <a:xfrm>
            <a:off x="4071939" y="2160919"/>
            <a:ext cx="873125" cy="261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1100" dirty="0" err="1">
                <a:solidFill>
                  <a:srgbClr val="FFFFFF"/>
                </a:solidFill>
                <a:latin typeface="+mj-lt"/>
              </a:rPr>
              <a:t>Antofagasta</a:t>
            </a:r>
            <a:endParaRPr lang="pt-BR" sz="11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5" name="CaixaDeTexto 44"/>
          <p:cNvSpPr txBox="1">
            <a:spLocks noChangeArrowheads="1"/>
          </p:cNvSpPr>
          <p:nvPr/>
        </p:nvSpPr>
        <p:spPr bwMode="auto">
          <a:xfrm>
            <a:off x="4749801" y="3918150"/>
            <a:ext cx="536575" cy="261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1100" dirty="0" err="1">
                <a:solidFill>
                  <a:srgbClr val="FFFFFF"/>
                </a:solidFill>
                <a:latin typeface="+mj-lt"/>
              </a:rPr>
              <a:t>Pucón</a:t>
            </a:r>
            <a:endParaRPr lang="pt-BR" sz="11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0" name="CaixaDeTexto 29"/>
          <p:cNvSpPr txBox="1">
            <a:spLocks noChangeArrowheads="1"/>
          </p:cNvSpPr>
          <p:nvPr/>
        </p:nvSpPr>
        <p:spPr bwMode="auto">
          <a:xfrm>
            <a:off x="3786188" y="4844256"/>
            <a:ext cx="811212" cy="26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1100" dirty="0" err="1">
                <a:solidFill>
                  <a:srgbClr val="FFFFFF"/>
                </a:solidFill>
                <a:latin typeface="+mj-lt"/>
              </a:rPr>
              <a:t>Balmaceda</a:t>
            </a:r>
            <a:endParaRPr lang="pt-BR" sz="11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4383088" y="1424781"/>
            <a:ext cx="474662" cy="26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1100" dirty="0" err="1">
                <a:solidFill>
                  <a:srgbClr val="FFFFFF"/>
                </a:solidFill>
                <a:latin typeface="+mj-lt"/>
              </a:rPr>
              <a:t>Arica</a:t>
            </a:r>
            <a:endParaRPr lang="pt-BR" sz="11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1" name="CaixaDeTexto 20"/>
          <p:cNvSpPr txBox="1">
            <a:spLocks noChangeArrowheads="1"/>
          </p:cNvSpPr>
          <p:nvPr/>
        </p:nvSpPr>
        <p:spPr bwMode="auto">
          <a:xfrm>
            <a:off x="4203700" y="2422128"/>
            <a:ext cx="654050" cy="26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1100" dirty="0" err="1">
                <a:solidFill>
                  <a:srgbClr val="FFFFFF"/>
                </a:solidFill>
                <a:latin typeface="+mj-lt"/>
              </a:rPr>
              <a:t>Copiapo</a:t>
            </a:r>
            <a:endParaRPr lang="pt-BR" sz="11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4" name="CaixaDeTexto 23"/>
          <p:cNvSpPr txBox="1">
            <a:spLocks noChangeArrowheads="1"/>
          </p:cNvSpPr>
          <p:nvPr/>
        </p:nvSpPr>
        <p:spPr bwMode="auto">
          <a:xfrm>
            <a:off x="4046539" y="2659592"/>
            <a:ext cx="739775" cy="26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1100" dirty="0">
                <a:solidFill>
                  <a:srgbClr val="FFFFFF"/>
                </a:solidFill>
                <a:latin typeface="+mj-lt"/>
              </a:rPr>
              <a:t>La Serena</a:t>
            </a:r>
          </a:p>
        </p:txBody>
      </p:sp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4929189" y="3158266"/>
            <a:ext cx="674687" cy="261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FFFFFF"/>
                </a:solidFill>
                <a:latin typeface="+mj-lt"/>
                <a:cs typeface="Times New Roman" pitchFamily="18" charset="0"/>
              </a:rPr>
              <a:t>Santiago</a:t>
            </a:r>
            <a:endParaRPr lang="pt-BR" sz="11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7" name="CaixaDeTexto 26"/>
          <p:cNvSpPr txBox="1">
            <a:spLocks noChangeArrowheads="1"/>
          </p:cNvSpPr>
          <p:nvPr/>
        </p:nvSpPr>
        <p:spPr bwMode="auto">
          <a:xfrm>
            <a:off x="285751" y="2659592"/>
            <a:ext cx="911225" cy="26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1100" dirty="0" err="1">
                <a:solidFill>
                  <a:srgbClr val="FFFFFF"/>
                </a:solidFill>
                <a:latin typeface="+mj-lt"/>
              </a:rPr>
              <a:t>Easter</a:t>
            </a:r>
            <a:r>
              <a:rPr lang="pt-BR" sz="1100" dirty="0">
                <a:solidFill>
                  <a:srgbClr val="FFFFFF"/>
                </a:solidFill>
                <a:latin typeface="+mj-lt"/>
              </a:rPr>
              <a:t> </a:t>
            </a:r>
            <a:r>
              <a:rPr lang="pt-BR" sz="1100" dirty="0" err="1">
                <a:solidFill>
                  <a:srgbClr val="FFFFFF"/>
                </a:solidFill>
                <a:latin typeface="+mj-lt"/>
              </a:rPr>
              <a:t>Island</a:t>
            </a:r>
            <a:endParaRPr lang="pt-BR" sz="11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3" name="CaixaDeTexto 32"/>
          <p:cNvSpPr txBox="1">
            <a:spLocks noChangeArrowheads="1"/>
          </p:cNvSpPr>
          <p:nvPr/>
        </p:nvSpPr>
        <p:spPr bwMode="auto">
          <a:xfrm>
            <a:off x="1023938" y="4628956"/>
            <a:ext cx="688975" cy="429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1100" dirty="0" err="1">
                <a:solidFill>
                  <a:srgbClr val="FFFFFF"/>
                </a:solidFill>
                <a:latin typeface="+mj-lt"/>
              </a:rPr>
              <a:t>Antartic</a:t>
            </a:r>
            <a:r>
              <a:rPr lang="pt-BR" sz="1100" dirty="0">
                <a:solidFill>
                  <a:srgbClr val="FFFFFF"/>
                </a:solidFill>
                <a:latin typeface="+mj-lt"/>
              </a:rPr>
              <a:t> </a:t>
            </a:r>
          </a:p>
          <a:p>
            <a:pPr algn="r">
              <a:defRPr/>
            </a:pPr>
            <a:r>
              <a:rPr lang="pt-BR" sz="1100" dirty="0" err="1">
                <a:solidFill>
                  <a:srgbClr val="FFFFFF"/>
                </a:solidFill>
                <a:latin typeface="+mj-lt"/>
              </a:rPr>
              <a:t>Territory</a:t>
            </a:r>
            <a:endParaRPr lang="pt-BR" sz="11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6" name="CaixaDeTexto 35"/>
          <p:cNvSpPr txBox="1">
            <a:spLocks noChangeArrowheads="1"/>
          </p:cNvSpPr>
          <p:nvPr/>
        </p:nvSpPr>
        <p:spPr bwMode="auto">
          <a:xfrm>
            <a:off x="3910014" y="6113895"/>
            <a:ext cx="947737" cy="26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1100" dirty="0" err="1">
                <a:solidFill>
                  <a:srgbClr val="FFFFFF"/>
                </a:solidFill>
                <a:latin typeface="+mj-lt"/>
              </a:rPr>
              <a:t>Punta</a:t>
            </a:r>
            <a:r>
              <a:rPr lang="pt-BR" sz="1100" dirty="0">
                <a:solidFill>
                  <a:srgbClr val="FFFFFF"/>
                </a:solidFill>
                <a:latin typeface="+mj-lt"/>
              </a:rPr>
              <a:t> Arenas</a:t>
            </a:r>
          </a:p>
        </p:txBody>
      </p:sp>
      <p:sp>
        <p:nvSpPr>
          <p:cNvPr id="39" name="CaixaDeTexto 38"/>
          <p:cNvSpPr txBox="1">
            <a:spLocks noChangeArrowheads="1"/>
          </p:cNvSpPr>
          <p:nvPr/>
        </p:nvSpPr>
        <p:spPr bwMode="auto">
          <a:xfrm>
            <a:off x="3722688" y="3561953"/>
            <a:ext cx="849312" cy="26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1100" dirty="0" err="1">
                <a:solidFill>
                  <a:srgbClr val="FFFFFF"/>
                </a:solidFill>
                <a:latin typeface="+mj-lt"/>
              </a:rPr>
              <a:t>Concepción</a:t>
            </a:r>
            <a:endParaRPr lang="pt-BR" sz="11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3" name="CaixaDeTexto 42"/>
          <p:cNvSpPr txBox="1">
            <a:spLocks noChangeArrowheads="1"/>
          </p:cNvSpPr>
          <p:nvPr/>
        </p:nvSpPr>
        <p:spPr bwMode="auto">
          <a:xfrm>
            <a:off x="4000500" y="3728179"/>
            <a:ext cx="642938" cy="261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1100" dirty="0" err="1">
                <a:solidFill>
                  <a:srgbClr val="FFFFFF"/>
                </a:solidFill>
                <a:latin typeface="+mj-lt"/>
              </a:rPr>
              <a:t>Temuco</a:t>
            </a:r>
            <a:endParaRPr lang="pt-BR" sz="11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7" name="CaixaDeTexto 56"/>
          <p:cNvSpPr txBox="1">
            <a:spLocks noChangeArrowheads="1"/>
          </p:cNvSpPr>
          <p:nvPr/>
        </p:nvSpPr>
        <p:spPr bwMode="auto">
          <a:xfrm>
            <a:off x="3571875" y="4274344"/>
            <a:ext cx="963613" cy="26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1100" dirty="0" err="1">
                <a:solidFill>
                  <a:srgbClr val="FFFFFF"/>
                </a:solidFill>
                <a:latin typeface="+mj-lt"/>
              </a:rPr>
              <a:t>Puerto</a:t>
            </a:r>
            <a:r>
              <a:rPr lang="pt-BR" sz="1100" dirty="0">
                <a:solidFill>
                  <a:srgbClr val="FFFFFF"/>
                </a:solidFill>
                <a:latin typeface="+mj-lt"/>
              </a:rPr>
              <a:t> </a:t>
            </a:r>
            <a:r>
              <a:rPr lang="pt-BR" sz="1100" dirty="0" err="1">
                <a:solidFill>
                  <a:srgbClr val="FFFFFF"/>
                </a:solidFill>
                <a:latin typeface="+mj-lt"/>
              </a:rPr>
              <a:t>Montt</a:t>
            </a:r>
            <a:endParaRPr lang="pt-BR" sz="11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0" name="CaixaDeTexto 53"/>
          <p:cNvSpPr txBox="1">
            <a:spLocks noChangeArrowheads="1"/>
          </p:cNvSpPr>
          <p:nvPr/>
        </p:nvSpPr>
        <p:spPr bwMode="auto">
          <a:xfrm>
            <a:off x="4533901" y="4155613"/>
            <a:ext cx="752475" cy="261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100" dirty="0" err="1">
                <a:solidFill>
                  <a:srgbClr val="FFFFFF"/>
                </a:solidFill>
                <a:latin typeface="+mj-lt"/>
              </a:rPr>
              <a:t>Osorno</a:t>
            </a:r>
            <a:endParaRPr lang="pt-BR" sz="11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1" name="CaixaDeTexto 35"/>
          <p:cNvSpPr txBox="1">
            <a:spLocks noChangeArrowheads="1"/>
          </p:cNvSpPr>
          <p:nvPr/>
        </p:nvSpPr>
        <p:spPr bwMode="auto">
          <a:xfrm>
            <a:off x="3429001" y="5841603"/>
            <a:ext cx="1031875" cy="26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1100" dirty="0" err="1">
                <a:solidFill>
                  <a:srgbClr val="FFFFFF"/>
                </a:solidFill>
                <a:latin typeface="+mj-lt"/>
              </a:rPr>
              <a:t>Puerto</a:t>
            </a:r>
            <a:r>
              <a:rPr lang="pt-BR" sz="1100" dirty="0">
                <a:solidFill>
                  <a:srgbClr val="FFFFFF"/>
                </a:solidFill>
                <a:latin typeface="+mj-lt"/>
              </a:rPr>
              <a:t> </a:t>
            </a:r>
            <a:r>
              <a:rPr lang="pt-BR" sz="1100" dirty="0" err="1">
                <a:solidFill>
                  <a:srgbClr val="FFFFFF"/>
                </a:solidFill>
                <a:latin typeface="+mj-lt"/>
              </a:rPr>
              <a:t>Natales</a:t>
            </a:r>
            <a:endParaRPr lang="pt-BR" sz="11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0" name="CaixaDeTexto 26"/>
          <p:cNvSpPr txBox="1">
            <a:spLocks noChangeArrowheads="1"/>
          </p:cNvSpPr>
          <p:nvPr/>
        </p:nvSpPr>
        <p:spPr bwMode="auto">
          <a:xfrm>
            <a:off x="3209926" y="3014204"/>
            <a:ext cx="1146175" cy="26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s-CL" sz="1100" dirty="0">
                <a:solidFill>
                  <a:schemeClr val="bg1"/>
                </a:solidFill>
                <a:cs typeface="Arial" pitchFamily="34" charset="0"/>
              </a:rPr>
              <a:t>Robinson Crusoe</a:t>
            </a:r>
            <a:endParaRPr lang="pt-BR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CaixaDeTexto 29"/>
          <p:cNvSpPr txBox="1">
            <a:spLocks noChangeArrowheads="1"/>
          </p:cNvSpPr>
          <p:nvPr/>
        </p:nvSpPr>
        <p:spPr bwMode="auto">
          <a:xfrm>
            <a:off x="3563888" y="4496595"/>
            <a:ext cx="859530" cy="260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1100" dirty="0" smtClean="0">
                <a:solidFill>
                  <a:srgbClr val="FF0000"/>
                </a:solidFill>
                <a:latin typeface="+mj-lt"/>
              </a:rPr>
              <a:t>NEW</a:t>
            </a:r>
            <a:r>
              <a:rPr lang="pt-BR" sz="11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pt-BR" sz="1100" dirty="0" err="1" smtClean="0">
                <a:solidFill>
                  <a:srgbClr val="FFFFFF"/>
                </a:solidFill>
                <a:latin typeface="+mj-lt"/>
              </a:rPr>
              <a:t>Chiloe</a:t>
            </a:r>
            <a:endParaRPr lang="pt-BR" sz="11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" name="1 Elipse"/>
          <p:cNvSpPr/>
          <p:nvPr/>
        </p:nvSpPr>
        <p:spPr>
          <a:xfrm>
            <a:off x="4433886" y="4568403"/>
            <a:ext cx="138114" cy="10920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3031" y="-53390"/>
            <a:ext cx="94869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CaixaDeTexto 3"/>
          <p:cNvSpPr txBox="1">
            <a:spLocks noChangeArrowheads="1"/>
          </p:cNvSpPr>
          <p:nvPr/>
        </p:nvSpPr>
        <p:spPr bwMode="auto">
          <a:xfrm>
            <a:off x="90570" y="44500"/>
            <a:ext cx="5909002" cy="70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s-ES_tradnl" sz="4000" dirty="0" err="1" smtClean="0">
                <a:solidFill>
                  <a:srgbClr val="FFFF00"/>
                </a:solidFill>
              </a:rPr>
              <a:t>Domestic</a:t>
            </a:r>
            <a:r>
              <a:rPr lang="es-ES_tradnl" sz="4000" dirty="0" smtClean="0">
                <a:solidFill>
                  <a:schemeClr val="bg1"/>
                </a:solidFill>
              </a:rPr>
              <a:t> Connections</a:t>
            </a:r>
            <a:endParaRPr lang="es-MX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0886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/>
      <p:bldP spid="54" grpId="0"/>
      <p:bldP spid="18" grpId="0"/>
      <p:bldP spid="45" grpId="0"/>
      <p:bldP spid="30" grpId="0"/>
      <p:bldP spid="9" grpId="0"/>
      <p:bldP spid="21" grpId="0"/>
      <p:bldP spid="24" grpId="0"/>
      <p:bldP spid="8" grpId="0"/>
      <p:bldP spid="27" grpId="0"/>
      <p:bldP spid="33" grpId="0"/>
      <p:bldP spid="36" grpId="0"/>
      <p:bldP spid="39" grpId="0"/>
      <p:bldP spid="43" grpId="0"/>
      <p:bldP spid="57" grpId="0"/>
      <p:bldP spid="50" grpId="0"/>
      <p:bldP spid="51" grpId="0"/>
      <p:bldP spid="4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34904"/>
            <a:ext cx="9144000" cy="2980576"/>
          </a:xfrm>
          <a:prstGeom prst="rect">
            <a:avLst/>
          </a:prstGeom>
        </p:spPr>
      </p:pic>
      <p:sp>
        <p:nvSpPr>
          <p:cNvPr id="6" name="CuadroTexto 2"/>
          <p:cNvSpPr txBox="1"/>
          <p:nvPr/>
        </p:nvSpPr>
        <p:spPr>
          <a:xfrm>
            <a:off x="1488558" y="896305"/>
            <a:ext cx="616688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chemeClr val="bg1"/>
                </a:solidFill>
                <a:latin typeface="Chilena Gruesa"/>
                <a:cs typeface="Chilena Gruesa"/>
              </a:rPr>
              <a:t>チリとは</a:t>
            </a:r>
            <a:r>
              <a:rPr lang="es-ES" sz="2800" dirty="0" smtClean="0">
                <a:solidFill>
                  <a:schemeClr val="bg1"/>
                </a:solidFill>
                <a:latin typeface="Chilena Gruesa"/>
                <a:cs typeface="Chilena Gruesa"/>
              </a:rPr>
              <a:t>:</a:t>
            </a:r>
          </a:p>
          <a:p>
            <a:r>
              <a:rPr lang="ja-JP" altLang="en-US" sz="4800" dirty="0" smtClean="0">
                <a:solidFill>
                  <a:schemeClr val="bg1"/>
                </a:solidFill>
                <a:latin typeface="Chilena Fina"/>
                <a:cs typeface="Chilena Gruesa"/>
              </a:rPr>
              <a:t>ホットでトレンディ</a:t>
            </a:r>
            <a:r>
              <a:rPr lang="en-US" altLang="ja-JP" sz="4800" dirty="0" smtClean="0">
                <a:solidFill>
                  <a:schemeClr val="bg1"/>
                </a:solidFill>
                <a:latin typeface="Chilena Fina"/>
                <a:cs typeface="Chilena Gruesa"/>
              </a:rPr>
              <a:t>!</a:t>
            </a:r>
            <a:endParaRPr lang="es-ES" sz="4800" dirty="0" smtClean="0">
              <a:solidFill>
                <a:schemeClr val="bg1"/>
              </a:solidFill>
              <a:latin typeface="Chilena Fina"/>
              <a:cs typeface="Chilena Gruesa"/>
            </a:endParaRPr>
          </a:p>
          <a:p>
            <a:r>
              <a:rPr lang="ja-JP" altLang="en-US" sz="4800" dirty="0" smtClean="0">
                <a:solidFill>
                  <a:schemeClr val="bg1"/>
                </a:solidFill>
                <a:latin typeface="Chilena Fina"/>
                <a:cs typeface="Chilena Gruesa"/>
              </a:rPr>
              <a:t>特別感があり</a:t>
            </a:r>
            <a:r>
              <a:rPr lang="ja-JP" altLang="en-US" sz="4800" dirty="0">
                <a:solidFill>
                  <a:schemeClr val="bg1"/>
                </a:solidFill>
                <a:latin typeface="Chilena Fina"/>
                <a:cs typeface="Chilena Gruesa"/>
              </a:rPr>
              <a:t>、</a:t>
            </a:r>
            <a:endParaRPr lang="en-US" altLang="ja-JP" sz="4800" dirty="0" smtClean="0">
              <a:solidFill>
                <a:schemeClr val="bg1"/>
              </a:solidFill>
              <a:latin typeface="Chilena Fina"/>
              <a:cs typeface="Chilena Gruesa"/>
            </a:endParaRPr>
          </a:p>
          <a:p>
            <a:r>
              <a:rPr lang="ja-JP" altLang="en-US" sz="4800" dirty="0" smtClean="0">
                <a:solidFill>
                  <a:schemeClr val="bg1"/>
                </a:solidFill>
                <a:latin typeface="Chilena Fina"/>
                <a:cs typeface="Chilena Gruesa"/>
              </a:rPr>
              <a:t>心底すごい</a:t>
            </a:r>
            <a:r>
              <a:rPr lang="es-ES" sz="4800" dirty="0" smtClean="0">
                <a:solidFill>
                  <a:schemeClr val="bg1"/>
                </a:solidFill>
                <a:latin typeface="Chilena Fina"/>
                <a:cs typeface="Chilena Gruesa"/>
              </a:rPr>
              <a:t> </a:t>
            </a:r>
            <a:endParaRPr lang="es-ES" sz="4800" dirty="0">
              <a:solidFill>
                <a:schemeClr val="bg1"/>
              </a:solidFill>
              <a:latin typeface="Chilena Fina"/>
              <a:cs typeface="Chilena Gruesa"/>
            </a:endParaRPr>
          </a:p>
        </p:txBody>
      </p:sp>
    </p:spTree>
    <p:extLst>
      <p:ext uri="{BB962C8B-B14F-4D97-AF65-F5344CB8AC3E}">
        <p14:creationId xmlns:p14="http://schemas.microsoft.com/office/powerpoint/2010/main" val="319133728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1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jUNq0LtzkC6kqCCKfEEw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HDO9oNNgUa45zGghFKEN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6TV9GQL60ahkhf2Kr7l7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XbRWoN4g0uqtSOHpAcf6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AjBOIHkk2EspSyB3Roq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XbRWoN4g0uqtSOHpAcf6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AjBOIHkk2EspSyB3Roq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Pay0uhQ.kuaXu0VPDKKG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yzG1tbZUaDniGROQvFf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ExHYckjc0yOYGk09mRS2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AjBOIHkk2EspSyB3Roq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yzG1tbZUaDniGROQvFf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AjBOIHkk2EspSyB3Roq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J.fjCAGBkmb7qou1_SL4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jRrFuDhLEG4DY5lrUhU6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iRABCeb60OhA7ywJnapu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yzG1tbZUaDniGROQvFf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AjBOIHkk2EspSyB3Roq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yzG1tbZUaDniGROQvFf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TNYTvXi20St1Th8nw7oP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XbRWoN4g0uqtSOHpAcf6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AjBOIHkk2EspSyB3Roq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yzG1tbZUaDniGROQvFf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jUNq0LtzkC6kqCCKfEEw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sYrSwpFB0S.FQmAGU5t1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j60aOfFeU..9idzIzxc7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d22YWvmVkmD88YVQhrNg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lOhy4mSYkiiDuWj3KQOD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GTCPf2QpUOvj1ZAJIP2a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89AU0vuIEeUlN71kgOjD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HDO9oNNgUa45zGghFKEN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89AU0vuIEeUlN71kgOjDw"/>
</p:tagLst>
</file>

<file path=ppt/theme/theme1.xml><?xml version="1.0" encoding="utf-8"?>
<a:theme xmlns:a="http://schemas.openxmlformats.org/drawingml/2006/main" name="Office Theme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16933</TotalTime>
  <Words>1074</Words>
  <Application>Microsoft Macintosh PowerPoint</Application>
  <PresentationFormat>Personalizado</PresentationFormat>
  <Paragraphs>245</Paragraphs>
  <Slides>66</Slides>
  <Notes>14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66</vt:i4>
      </vt:variant>
    </vt:vector>
  </HeadingPairs>
  <TitlesOfParts>
    <vt:vector size="68" baseType="lpstr">
      <vt:lpstr>Office Theme</vt:lpstr>
      <vt:lpstr>think-cell Slide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Trabajos</dc:creator>
  <cp:lastModifiedBy>Rodrigo Olivares</cp:lastModifiedBy>
  <cp:revision>714</cp:revision>
  <cp:lastPrinted>2011-11-16T14:29:45Z</cp:lastPrinted>
  <dcterms:created xsi:type="dcterms:W3CDTF">2011-11-06T17:54:26Z</dcterms:created>
  <dcterms:modified xsi:type="dcterms:W3CDTF">2015-03-10T12:29:23Z</dcterms:modified>
</cp:coreProperties>
</file>